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17"/>
  </p:notesMasterIdLst>
  <p:handoutMasterIdLst>
    <p:handoutMasterId r:id="rId18"/>
  </p:handoutMasterIdLst>
  <p:sldIdLst>
    <p:sldId id="333" r:id="rId5"/>
    <p:sldId id="358" r:id="rId6"/>
    <p:sldId id="359" r:id="rId7"/>
    <p:sldId id="364" r:id="rId8"/>
    <p:sldId id="367" r:id="rId9"/>
    <p:sldId id="368" r:id="rId10"/>
    <p:sldId id="383" r:id="rId11"/>
    <p:sldId id="381" r:id="rId12"/>
    <p:sldId id="382" r:id="rId13"/>
    <p:sldId id="380" r:id="rId14"/>
    <p:sldId id="371" r:id="rId15"/>
    <p:sldId id="379" r:id="rId1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Eline" initials="A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E6FF"/>
    <a:srgbClr val="008FD6"/>
    <a:srgbClr val="006699"/>
    <a:srgbClr val="E7EAF1"/>
    <a:srgbClr val="FFE7D9"/>
    <a:srgbClr val="336699"/>
    <a:srgbClr val="8FC7FF"/>
    <a:srgbClr val="007FFE"/>
    <a:srgbClr val="00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4" autoAdjust="0"/>
    <p:restoredTop sz="71575" autoAdjust="0"/>
  </p:normalViewPr>
  <p:slideViewPr>
    <p:cSldViewPr>
      <p:cViewPr varScale="1">
        <p:scale>
          <a:sx n="71" d="100"/>
          <a:sy n="71" d="100"/>
        </p:scale>
        <p:origin x="1992" y="288"/>
      </p:cViewPr>
      <p:guideLst>
        <p:guide orient="horz" pos="2160"/>
        <p:guide pos="3840"/>
      </p:guideLst>
    </p:cSldViewPr>
  </p:slideViewPr>
  <p:outlineViewPr>
    <p:cViewPr>
      <p:scale>
        <a:sx n="33" d="100"/>
        <a:sy n="33" d="100"/>
      </p:scale>
      <p:origin x="0" y="23770"/>
    </p:cViewPr>
  </p:outlineViewPr>
  <p:notesTextViewPr>
    <p:cViewPr>
      <p:scale>
        <a:sx n="150" d="100"/>
        <a:sy n="150" d="100"/>
      </p:scale>
      <p:origin x="0" y="0"/>
    </p:cViewPr>
  </p:notesTextViewPr>
  <p:sorterViewPr>
    <p:cViewPr>
      <p:scale>
        <a:sx n="66" d="100"/>
        <a:sy n="66" d="100"/>
      </p:scale>
      <p:origin x="0" y="-3252"/>
    </p:cViewPr>
  </p:sorterViewPr>
  <p:notesViewPr>
    <p:cSldViewPr>
      <p:cViewPr varScale="1">
        <p:scale>
          <a:sx n="76" d="100"/>
          <a:sy n="76" d="100"/>
        </p:scale>
        <p:origin x="3330" y="11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70531" cy="480226"/>
          </a:xfrm>
          <a:prstGeom prst="rect">
            <a:avLst/>
          </a:prstGeom>
        </p:spPr>
        <p:txBody>
          <a:bodyPr vert="horz" lIns="94947" tIns="47472" rIns="94947" bIns="47472" rtlCol="0"/>
          <a:lstStyle>
            <a:lvl1pPr algn="l">
              <a:defRPr sz="1200"/>
            </a:lvl1pPr>
          </a:lstStyle>
          <a:p>
            <a:endParaRPr lang="en-US" dirty="0"/>
          </a:p>
        </p:txBody>
      </p:sp>
      <p:sp>
        <p:nvSpPr>
          <p:cNvPr id="3" name="Date Placeholder 2"/>
          <p:cNvSpPr>
            <a:spLocks noGrp="1"/>
          </p:cNvSpPr>
          <p:nvPr>
            <p:ph type="dt" sz="quarter" idx="1"/>
          </p:nvPr>
        </p:nvSpPr>
        <p:spPr>
          <a:xfrm>
            <a:off x="4143005" y="2"/>
            <a:ext cx="3170531" cy="480226"/>
          </a:xfrm>
          <a:prstGeom prst="rect">
            <a:avLst/>
          </a:prstGeom>
        </p:spPr>
        <p:txBody>
          <a:bodyPr vert="horz" lIns="94947" tIns="47472" rIns="94947" bIns="47472" rtlCol="0"/>
          <a:lstStyle>
            <a:lvl1pPr algn="r">
              <a:defRPr sz="1200"/>
            </a:lvl1pPr>
          </a:lstStyle>
          <a:p>
            <a:fld id="{4336B77B-D4CB-4648-8A75-E15E3BBD8603}" type="datetimeFigureOut">
              <a:rPr lang="en-US" smtClean="0"/>
              <a:t>2/4/2026</a:t>
            </a:fld>
            <a:endParaRPr lang="en-US" dirty="0"/>
          </a:p>
        </p:txBody>
      </p:sp>
      <p:sp>
        <p:nvSpPr>
          <p:cNvPr id="4" name="Footer Placeholder 3"/>
          <p:cNvSpPr>
            <a:spLocks noGrp="1"/>
          </p:cNvSpPr>
          <p:nvPr>
            <p:ph type="ftr" sz="quarter" idx="2"/>
          </p:nvPr>
        </p:nvSpPr>
        <p:spPr>
          <a:xfrm>
            <a:off x="0" y="9119325"/>
            <a:ext cx="3170531" cy="480226"/>
          </a:xfrm>
          <a:prstGeom prst="rect">
            <a:avLst/>
          </a:prstGeom>
        </p:spPr>
        <p:txBody>
          <a:bodyPr vert="horz" lIns="94947" tIns="47472" rIns="94947" bIns="474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005" y="9119325"/>
            <a:ext cx="3170531" cy="480226"/>
          </a:xfrm>
          <a:prstGeom prst="rect">
            <a:avLst/>
          </a:prstGeom>
        </p:spPr>
        <p:txBody>
          <a:bodyPr vert="horz" lIns="94947" tIns="47472" rIns="94947" bIns="47472"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3169699" cy="480060"/>
          </a:xfrm>
          <a:prstGeom prst="rect">
            <a:avLst/>
          </a:prstGeom>
        </p:spPr>
        <p:txBody>
          <a:bodyPr vert="horz" lIns="94597" tIns="47297" rIns="94597" bIns="47297" rtlCol="0"/>
          <a:lstStyle>
            <a:lvl1pPr algn="l">
              <a:defRPr sz="1200"/>
            </a:lvl1pPr>
          </a:lstStyle>
          <a:p>
            <a:endParaRPr lang="en-US" dirty="0"/>
          </a:p>
        </p:txBody>
      </p:sp>
      <p:sp>
        <p:nvSpPr>
          <p:cNvPr id="3" name="Date Placeholder 2"/>
          <p:cNvSpPr>
            <a:spLocks noGrp="1"/>
          </p:cNvSpPr>
          <p:nvPr>
            <p:ph type="dt" idx="1"/>
          </p:nvPr>
        </p:nvSpPr>
        <p:spPr>
          <a:xfrm>
            <a:off x="4143849" y="2"/>
            <a:ext cx="3169699" cy="480060"/>
          </a:xfrm>
          <a:prstGeom prst="rect">
            <a:avLst/>
          </a:prstGeom>
        </p:spPr>
        <p:txBody>
          <a:bodyPr vert="horz" lIns="94597" tIns="47297" rIns="94597" bIns="47297" rtlCol="0"/>
          <a:lstStyle>
            <a:lvl1pPr algn="r">
              <a:defRPr sz="1200"/>
            </a:lvl1pPr>
          </a:lstStyle>
          <a:p>
            <a:fld id="{55FF2CF9-0A75-498C-A5E0-C890560FC428}" type="datetimeFigureOut">
              <a:rPr lang="en-US" smtClean="0"/>
              <a:pPr/>
              <a:t>2/4/2026</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4597" tIns="47297" rIns="94597" bIns="47297" rtlCol="0" anchor="ctr"/>
          <a:lstStyle/>
          <a:p>
            <a:endParaRPr lang="en-US" dirty="0"/>
          </a:p>
        </p:txBody>
      </p:sp>
      <p:sp>
        <p:nvSpPr>
          <p:cNvPr id="5" name="Notes Placeholder 4"/>
          <p:cNvSpPr>
            <a:spLocks noGrp="1"/>
          </p:cNvSpPr>
          <p:nvPr>
            <p:ph type="body" sz="quarter" idx="3"/>
          </p:nvPr>
        </p:nvSpPr>
        <p:spPr>
          <a:xfrm>
            <a:off x="731856" y="4560572"/>
            <a:ext cx="5851497" cy="4320540"/>
          </a:xfrm>
          <a:prstGeom prst="rect">
            <a:avLst/>
          </a:prstGeom>
        </p:spPr>
        <p:txBody>
          <a:bodyPr vert="horz" lIns="94597" tIns="47297" rIns="94597" bIns="472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9119499"/>
            <a:ext cx="3169699" cy="480060"/>
          </a:xfrm>
          <a:prstGeom prst="rect">
            <a:avLst/>
          </a:prstGeom>
        </p:spPr>
        <p:txBody>
          <a:bodyPr vert="horz" lIns="94597" tIns="47297" rIns="94597" bIns="4729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849" y="9119499"/>
            <a:ext cx="3169699" cy="480060"/>
          </a:xfrm>
          <a:prstGeom prst="rect">
            <a:avLst/>
          </a:prstGeom>
        </p:spPr>
        <p:txBody>
          <a:bodyPr vert="horz" lIns="94597" tIns="47297" rIns="94597" bIns="4729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This presentation will provide an overview of the subject project that will be placed on the upcoming programmatic selection for consultant design services. </a:t>
            </a:r>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9443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10</a:t>
            </a:fld>
            <a:endParaRPr lang="en-US" dirty="0"/>
          </a:p>
        </p:txBody>
      </p:sp>
    </p:spTree>
    <p:extLst>
      <p:ext uri="{BB962C8B-B14F-4D97-AF65-F5344CB8AC3E}">
        <p14:creationId xmlns:p14="http://schemas.microsoft.com/office/powerpoint/2010/main" val="248390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will show you some of the scoping field visit photos, to illustrate how the District arrived at the current scope of work.  More photos are available on the ftp site shown earlier.</a:t>
            </a:r>
          </a:p>
        </p:txBody>
      </p:sp>
      <p:sp>
        <p:nvSpPr>
          <p:cNvPr id="4" name="Slide Number Placeholder 3"/>
          <p:cNvSpPr>
            <a:spLocks noGrp="1"/>
          </p:cNvSpPr>
          <p:nvPr>
            <p:ph type="sldNum" sz="quarter" idx="10"/>
          </p:nvPr>
        </p:nvSpPr>
        <p:spPr/>
        <p:txBody>
          <a:bodyPr/>
          <a:lstStyle/>
          <a:p>
            <a:fld id="{4B0FDA08-891D-4D24-9337-D12A075AC062}" type="slidenum">
              <a:rPr lang="en-US" smtClean="0"/>
              <a:pPr/>
              <a:t>11</a:t>
            </a:fld>
            <a:endParaRPr lang="en-US" dirty="0"/>
          </a:p>
        </p:txBody>
      </p:sp>
    </p:spTree>
    <p:extLst>
      <p:ext uri="{BB962C8B-B14F-4D97-AF65-F5344CB8AC3E}">
        <p14:creationId xmlns:p14="http://schemas.microsoft.com/office/powerpoint/2010/main" val="201814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p:txBody>
      </p:sp>
      <p:sp>
        <p:nvSpPr>
          <p:cNvPr id="4" name="Slide Number Placeholder 3"/>
          <p:cNvSpPr>
            <a:spLocks noGrp="1"/>
          </p:cNvSpPr>
          <p:nvPr>
            <p:ph type="sldNum" sz="quarter" idx="10"/>
          </p:nvPr>
        </p:nvSpPr>
        <p:spPr/>
        <p:txBody>
          <a:bodyPr/>
          <a:lstStyle/>
          <a:p>
            <a:fld id="{4B0FDA08-891D-4D24-9337-D12A075AC062}" type="slidenum">
              <a:rPr lang="en-US" smtClean="0"/>
              <a:pPr/>
              <a:t>12</a:t>
            </a:fld>
            <a:endParaRPr lang="en-US" dirty="0"/>
          </a:p>
        </p:txBody>
      </p:sp>
    </p:spTree>
    <p:extLst>
      <p:ext uri="{BB962C8B-B14F-4D97-AF65-F5344CB8AC3E}">
        <p14:creationId xmlns:p14="http://schemas.microsoft.com/office/powerpoint/2010/main" val="33477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The project will replace bridge JEF-7-4.01 (SFN 4100143) carrying state route 7 over Shannon’s Run.  In stream work is required.</a:t>
            </a:r>
          </a:p>
        </p:txBody>
      </p:sp>
      <p:sp>
        <p:nvSpPr>
          <p:cNvPr id="4" name="Slide Number Placeholder 3"/>
          <p:cNvSpPr>
            <a:spLocks noGrp="1"/>
          </p:cNvSpPr>
          <p:nvPr>
            <p:ph type="sldNum" sz="quarter" idx="10"/>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a:t>
            </a:fld>
            <a:endParaRPr lang="en-US" dirty="0"/>
          </a:p>
        </p:txBody>
      </p:sp>
    </p:spTree>
    <p:extLst>
      <p:ext uri="{BB962C8B-B14F-4D97-AF65-F5344CB8AC3E}">
        <p14:creationId xmlns:p14="http://schemas.microsoft.com/office/powerpoint/2010/main" val="115354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Here is an image showing the anticipated project limits from ODOT’s TIMS application.  The project will follow the existing horizontal and vertical alignments as much as practical.</a:t>
            </a:r>
          </a:p>
        </p:txBody>
      </p:sp>
      <p:sp>
        <p:nvSpPr>
          <p:cNvPr id="4" name="Slide Number Placeholder 3"/>
          <p:cNvSpPr>
            <a:spLocks noGrp="1"/>
          </p:cNvSpPr>
          <p:nvPr>
            <p:ph type="sldNum" sz="quarter" idx="10"/>
          </p:nvPr>
        </p:nvSpPr>
        <p:spPr/>
        <p:txBody>
          <a:bodyPr/>
          <a:lstStyle/>
          <a:p>
            <a:fld id="{4B0FDA08-891D-4D24-9337-D12A075AC062}" type="slidenum">
              <a:rPr lang="en-US" smtClean="0"/>
              <a:pPr/>
              <a:t>4</a:t>
            </a:fld>
            <a:endParaRPr lang="en-US" dirty="0"/>
          </a:p>
        </p:txBody>
      </p:sp>
    </p:spTree>
    <p:extLst>
      <p:ext uri="{BB962C8B-B14F-4D97-AF65-F5344CB8AC3E}">
        <p14:creationId xmlns:p14="http://schemas.microsoft.com/office/powerpoint/2010/main" val="132901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scope items are listed here.  An updated and more complete list will be released in SAFE at the beginning of the LOI process.</a:t>
            </a:r>
          </a:p>
        </p:txBody>
      </p:sp>
      <p:sp>
        <p:nvSpPr>
          <p:cNvPr id="4" name="Slide Number Placeholder 3"/>
          <p:cNvSpPr>
            <a:spLocks noGrp="1"/>
          </p:cNvSpPr>
          <p:nvPr>
            <p:ph type="sldNum" sz="quarter" idx="10"/>
          </p:nvPr>
        </p:nvSpPr>
        <p:spPr/>
        <p:txBody>
          <a:bodyPr/>
          <a:lstStyle/>
          <a:p>
            <a:fld id="{4B0FDA08-891D-4D24-9337-D12A075AC062}" type="slidenum">
              <a:rPr lang="en-US" smtClean="0"/>
              <a:pPr/>
              <a:t>5</a:t>
            </a:fld>
            <a:endParaRPr lang="en-US" dirty="0"/>
          </a:p>
        </p:txBody>
      </p:sp>
    </p:spTree>
    <p:extLst>
      <p:ext uri="{BB962C8B-B14F-4D97-AF65-F5344CB8AC3E}">
        <p14:creationId xmlns:p14="http://schemas.microsoft.com/office/powerpoint/2010/main" val="353050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The consultant </a:t>
            </a:r>
            <a:r>
              <a:rPr lang="en-US" dirty="0" err="1"/>
              <a:t>prequalifications</a:t>
            </a:r>
            <a:r>
              <a:rPr lang="en-US" dirty="0"/>
              <a:t> required for this project are shown here.</a:t>
            </a:r>
          </a:p>
        </p:txBody>
      </p:sp>
      <p:sp>
        <p:nvSpPr>
          <p:cNvPr id="4" name="Slide Number Placeholder 3"/>
          <p:cNvSpPr>
            <a:spLocks noGrp="1"/>
          </p:cNvSpPr>
          <p:nvPr>
            <p:ph type="sldNum" sz="quarter" idx="10"/>
          </p:nvPr>
        </p:nvSpPr>
        <p:spPr/>
        <p:txBody>
          <a:bodyPr/>
          <a:lstStyle/>
          <a:p>
            <a:fld id="{4B0FDA08-891D-4D24-9337-D12A075AC062}" type="slidenum">
              <a:rPr lang="en-US" smtClean="0"/>
              <a:pPr/>
              <a:t>6</a:t>
            </a:fld>
            <a:endParaRPr lang="en-US" dirty="0"/>
          </a:p>
        </p:txBody>
      </p:sp>
    </p:spTree>
    <p:extLst>
      <p:ext uri="{BB962C8B-B14F-4D97-AF65-F5344CB8AC3E}">
        <p14:creationId xmlns:p14="http://schemas.microsoft.com/office/powerpoint/2010/main" val="383035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7</a:t>
            </a:fld>
            <a:endParaRPr lang="en-US" dirty="0"/>
          </a:p>
        </p:txBody>
      </p:sp>
    </p:spTree>
    <p:extLst>
      <p:ext uri="{BB962C8B-B14F-4D97-AF65-F5344CB8AC3E}">
        <p14:creationId xmlns:p14="http://schemas.microsoft.com/office/powerpoint/2010/main" val="331032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8</a:t>
            </a:fld>
            <a:endParaRPr lang="en-US" dirty="0"/>
          </a:p>
        </p:txBody>
      </p:sp>
    </p:spTree>
    <p:extLst>
      <p:ext uri="{BB962C8B-B14F-4D97-AF65-F5344CB8AC3E}">
        <p14:creationId xmlns:p14="http://schemas.microsoft.com/office/powerpoint/2010/main" val="11911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9</a:t>
            </a:fld>
            <a:endParaRPr lang="en-US" dirty="0"/>
          </a:p>
        </p:txBody>
      </p:sp>
    </p:spTree>
    <p:extLst>
      <p:ext uri="{BB962C8B-B14F-4D97-AF65-F5344CB8AC3E}">
        <p14:creationId xmlns:p14="http://schemas.microsoft.com/office/powerpoint/2010/main" val="187512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43" y="5355730"/>
            <a:ext cx="4023360" cy="699402"/>
          </a:xfrm>
          <a:prstGeom prst="rect">
            <a:avLst/>
          </a:prstGeom>
        </p:spPr>
      </p:pic>
      <p:sp>
        <p:nvSpPr>
          <p:cNvPr id="20" name="Rectangle 2"/>
          <p:cNvSpPr>
            <a:spLocks noGrp="1" noChangeArrowheads="1"/>
          </p:cNvSpPr>
          <p:nvPr>
            <p:ph type="title"/>
          </p:nvPr>
        </p:nvSpPr>
        <p:spPr bwMode="auto">
          <a:xfrm>
            <a:off x="871538" y="48414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005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63605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15967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941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05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0971"/>
            <a:ext cx="9144000" cy="1938992"/>
          </a:xfrm>
        </p:spPr>
        <p:txBody>
          <a:bodyPr wrap="square" anchor="b">
            <a:sp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130581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26726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64096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422702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accent1"/>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324392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5072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30999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357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975360" y="6324600"/>
            <a:ext cx="47244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04018" y="6324600"/>
            <a:ext cx="2104062" cy="365760"/>
          </a:xfrm>
          <a:prstGeom prst="rect">
            <a:avLst/>
          </a:prstGeom>
        </p:spPr>
      </p:pic>
      <p:cxnSp>
        <p:nvCxnSpPr>
          <p:cNvPr id="18" name="Straight Connector 17"/>
          <p:cNvCxnSpPr/>
          <p:nvPr userDrawn="1"/>
        </p:nvCxnSpPr>
        <p:spPr>
          <a:xfrm>
            <a:off x="883920" y="6244862"/>
            <a:ext cx="1042416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 id="2147483727" r:id="rId14"/>
  </p:sldLayoutIdLst>
  <p:hf sldNum="0" hdr="0" dt="0"/>
  <p:txStyles>
    <p:titleStyle>
      <a:lvl1pPr algn="l" rtl="0" eaLnBrk="1" fontAlgn="base" hangingPunct="1">
        <a:spcBef>
          <a:spcPct val="0"/>
        </a:spcBef>
        <a:spcAft>
          <a:spcPct val="0"/>
        </a:spcAft>
        <a:defRPr sz="36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6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800" indent="-457200"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88" indent="-396875" algn="l" rtl="0" eaLnBrk="1" fontAlgn="base" hangingPunct="1">
        <a:spcBef>
          <a:spcPct val="20000"/>
        </a:spcBef>
        <a:spcAft>
          <a:spcPct val="0"/>
        </a:spcAft>
        <a:buFont typeface="Courier New" panose="02070309020205020404" pitchFamily="49" charset="0"/>
        <a:buChar char="o"/>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ftp.dot.state.oh.us/pub/Districts/D11/116542"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May 2026 Programmatic </a:t>
            </a:r>
            <a:br>
              <a:rPr lang="en-US" b="1" dirty="0"/>
            </a:br>
            <a:r>
              <a:rPr lang="en-US" b="1" dirty="0"/>
              <a:t>D11 </a:t>
            </a:r>
            <a:r>
              <a:rPr lang="en-US" b="1" dirty="0" err="1"/>
              <a:t>Proj</a:t>
            </a:r>
            <a:r>
              <a:rPr lang="en-US" b="1" dirty="0"/>
              <a:t>.: jef-7-4.01   </a:t>
            </a:r>
            <a:r>
              <a:rPr lang="en-US" b="1" dirty="0" err="1"/>
              <a:t>pid</a:t>
            </a:r>
            <a:r>
              <a:rPr lang="en-US" b="1" dirty="0"/>
              <a:t> 116542</a:t>
            </a:r>
            <a:endParaRPr lang="en-US" dirty="0"/>
          </a:p>
        </p:txBody>
      </p:sp>
      <p:pic>
        <p:nvPicPr>
          <p:cNvPr id="2" name="Audio 1">
            <a:hlinkClick r:id="" action="ppaction://media"/>
            <a:extLst>
              <a:ext uri="{FF2B5EF4-FFF2-40B4-BE49-F238E27FC236}">
                <a16:creationId xmlns:a16="http://schemas.microsoft.com/office/drawing/2014/main" id="{4A5BB0F7-D73E-4836-B938-94A43E5FF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358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966">
        <p159:morph option="byObject"/>
      </p:transition>
    </mc:Choice>
    <mc:Fallback xmlns="">
      <p:transition spd="slow" advTm="12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2507408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19753" b="19753"/>
          <a:stretch/>
        </p:blipFill>
        <p:spPr>
          <a:xfrm>
            <a:off x="457200" y="1143000"/>
            <a:ext cx="11430000" cy="5181600"/>
          </a:xfrm>
        </p:spPr>
      </p:pic>
      <p:pic>
        <p:nvPicPr>
          <p:cNvPr id="11" name="Audio 10">
            <a:hlinkClick r:id="" action="ppaction://media"/>
            <a:extLst>
              <a:ext uri="{FF2B5EF4-FFF2-40B4-BE49-F238E27FC236}">
                <a16:creationId xmlns:a16="http://schemas.microsoft.com/office/drawing/2014/main" id="{DBA1D89B-D8B5-4511-BAD9-D39BE55C97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358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accent1"/>
          </a:solidFill>
        </p:spPr>
        <p:txBody>
          <a:bodyPr/>
          <a:lstStyle/>
          <a:p>
            <a:r>
              <a:rPr lang="en-US" dirty="0"/>
              <a:t>Thank you</a:t>
            </a:r>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JEF-7-4.01 PID 116542</a:t>
            </a:r>
          </a:p>
        </p:txBody>
      </p:sp>
      <p:sp>
        <p:nvSpPr>
          <p:cNvPr id="2" name="Content Placeholder 1">
            <a:extLst>
              <a:ext uri="{FF2B5EF4-FFF2-40B4-BE49-F238E27FC236}">
                <a16:creationId xmlns:a16="http://schemas.microsoft.com/office/drawing/2014/main" id="{1B812E30-B129-4DE9-BE9B-6DE9EF186B2A}"/>
              </a:ext>
            </a:extLst>
          </p:cNvPr>
          <p:cNvSpPr>
            <a:spLocks noGrp="1"/>
          </p:cNvSpPr>
          <p:nvPr>
            <p:ph idx="1"/>
          </p:nvPr>
        </p:nvSpPr>
        <p:spPr/>
        <p:txBody>
          <a:bodyPr/>
          <a:lstStyle/>
          <a:p>
            <a:r>
              <a:rPr lang="en-US" sz="3200" dirty="0"/>
              <a:t>Additional photos are available on the FTP Site</a:t>
            </a:r>
          </a:p>
          <a:p>
            <a:r>
              <a:rPr lang="en-US" sz="3200" dirty="0"/>
              <a:t>Thank you for watching this video presentation for </a:t>
            </a:r>
            <a:r>
              <a:rPr lang="en-US" sz="3200" dirty="0" err="1"/>
              <a:t>Proj</a:t>
            </a:r>
            <a:r>
              <a:rPr lang="en-US" sz="3200" dirty="0"/>
              <a:t>. JEF-7-4.01 PID 116542.</a:t>
            </a:r>
          </a:p>
          <a:p>
            <a:r>
              <a:rPr lang="en-US" sz="3200" dirty="0"/>
              <a:t>District 11 appreciates your interest in partnering with us for a successful project</a:t>
            </a:r>
          </a:p>
          <a:p>
            <a:endParaRPr lang="en-US" sz="3200" dirty="0"/>
          </a:p>
          <a:p>
            <a:endParaRPr lang="en-US" dirty="0"/>
          </a:p>
          <a:p>
            <a:endParaRPr lang="en-US" dirty="0"/>
          </a:p>
        </p:txBody>
      </p:sp>
      <p:pic>
        <p:nvPicPr>
          <p:cNvPr id="3" name="Audio 2">
            <a:hlinkClick r:id="" action="ppaction://media"/>
            <a:extLst>
              <a:ext uri="{FF2B5EF4-FFF2-40B4-BE49-F238E27FC236}">
                <a16:creationId xmlns:a16="http://schemas.microsoft.com/office/drawing/2014/main" id="{41FDC441-A95F-431C-A395-F3B5A2DE1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02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325">
        <p159:morph option="byObject"/>
      </p:transition>
    </mc:Choice>
    <mc:Fallback xmlns="">
      <p:transition spd="slow" advTm="183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5D147D-06B7-4A3E-8242-1B3BE9CEBE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668738" y="2611822"/>
            <a:ext cx="4778324" cy="3583743"/>
          </a:xfrm>
          <a:prstGeom prst="rect">
            <a:avLst/>
          </a:prstGeom>
        </p:spPr>
      </p:pic>
      <p:sp>
        <p:nvSpPr>
          <p:cNvPr id="2" name="Title 1"/>
          <p:cNvSpPr>
            <a:spLocks noGrp="1"/>
          </p:cNvSpPr>
          <p:nvPr>
            <p:ph type="ctrTitle"/>
          </p:nvPr>
        </p:nvSpPr>
        <p:spPr>
          <a:xfrm>
            <a:off x="1485900" y="676870"/>
            <a:ext cx="9144000" cy="923330"/>
          </a:xfrm>
        </p:spPr>
        <p:txBody>
          <a:bodyPr/>
          <a:lstStyle/>
          <a:p>
            <a:r>
              <a:rPr lang="en-US" sz="5400" dirty="0"/>
              <a:t>JEF-7-4.01  PID 116542</a:t>
            </a:r>
          </a:p>
        </p:txBody>
      </p:sp>
      <p:sp>
        <p:nvSpPr>
          <p:cNvPr id="3" name="Subtitle 2"/>
          <p:cNvSpPr>
            <a:spLocks noGrp="1"/>
          </p:cNvSpPr>
          <p:nvPr>
            <p:ph type="subTitle" idx="1"/>
          </p:nvPr>
        </p:nvSpPr>
        <p:spPr>
          <a:xfrm>
            <a:off x="1276350" y="1669813"/>
            <a:ext cx="9563100" cy="880624"/>
          </a:xfrm>
        </p:spPr>
        <p:txBody>
          <a:bodyPr/>
          <a:lstStyle/>
          <a:p>
            <a:r>
              <a:rPr lang="en-US" dirty="0" err="1"/>
              <a:t>Proj</a:t>
            </a:r>
            <a:r>
              <a:rPr lang="en-US" dirty="0"/>
              <a:t>. Description: Replace existing culvert-type bridge carrying SR 7 over Shannon’s Run with new structure. In stream work required. </a:t>
            </a:r>
          </a:p>
        </p:txBody>
      </p:sp>
      <p:sp>
        <p:nvSpPr>
          <p:cNvPr id="18" name="Footer Placeholder 17"/>
          <p:cNvSpPr>
            <a:spLocks noGrp="1"/>
          </p:cNvSpPr>
          <p:nvPr>
            <p:ph type="ftr" sz="quarter" idx="3"/>
          </p:nvPr>
        </p:nvSpPr>
        <p:spPr/>
        <p:txBody>
          <a:bodyPr>
            <a:normAutofit/>
          </a:bodyPr>
          <a:lstStyle/>
          <a:p>
            <a:pPr>
              <a:defRPr/>
            </a:pPr>
            <a:r>
              <a:rPr lang="en-US" dirty="0" err="1"/>
              <a:t>Proj</a:t>
            </a:r>
            <a:r>
              <a:rPr lang="en-US" dirty="0"/>
              <a:t>. JEF-7-4.01 PID 116542</a:t>
            </a:r>
          </a:p>
        </p:txBody>
      </p:sp>
      <p:pic>
        <p:nvPicPr>
          <p:cNvPr id="5" name="Recorded Sound">
            <a:hlinkClick r:id="" action="ppaction://media"/>
            <a:extLst>
              <a:ext uri="{FF2B5EF4-FFF2-40B4-BE49-F238E27FC236}">
                <a16:creationId xmlns:a16="http://schemas.microsoft.com/office/drawing/2014/main" id="{F588AE94-D45E-08B2-BF7D-27EEDBC4B3DF}"/>
              </a:ext>
            </a:extLst>
          </p:cNvPr>
          <p:cNvPicPr>
            <a:picLocks noChangeAspect="1"/>
          </p:cNvPicPr>
          <p:nvPr>
            <a:audioFile r:link="rId1"/>
            <p:extLst>
              <p:ext uri="{DAA4B4D4-6D71-4841-9C94-3DE7FCFB9230}">
                <p14:media xmlns:p14="http://schemas.microsoft.com/office/powerpoint/2010/main" r:embed="rId2">
                  <p14:trim end="8563.6734"/>
                </p14:media>
              </p:ext>
            </p:extLst>
          </p:nvPr>
        </p:nvPicPr>
        <p:blipFill>
          <a:blip r:embed="rId6"/>
          <a:stretch>
            <a:fillRect/>
          </a:stretch>
        </p:blipFill>
        <p:spPr>
          <a:xfrm>
            <a:off x="10839450" y="5585965"/>
            <a:ext cx="609600" cy="609600"/>
          </a:xfrm>
          <a:prstGeom prst="rect">
            <a:avLst/>
          </a:prstGeom>
        </p:spPr>
      </p:pic>
    </p:spTree>
    <p:extLst>
      <p:ext uri="{BB962C8B-B14F-4D97-AF65-F5344CB8AC3E}">
        <p14:creationId xmlns:p14="http://schemas.microsoft.com/office/powerpoint/2010/main" val="3427525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453">
        <p159:morph option="byObject"/>
      </p:transition>
    </mc:Choice>
    <mc:Fallback xmlns="">
      <p:transition spd="slow" advTm="244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Available project information</a:t>
            </a:r>
          </a:p>
        </p:txBody>
      </p:sp>
      <p:sp>
        <p:nvSpPr>
          <p:cNvPr id="17" name="Footer Placeholder 16"/>
          <p:cNvSpPr>
            <a:spLocks noGrp="1"/>
          </p:cNvSpPr>
          <p:nvPr>
            <p:ph type="ftr" sz="quarter" idx="3"/>
          </p:nvPr>
        </p:nvSpPr>
        <p:spPr/>
        <p:txBody>
          <a:bodyPr>
            <a:normAutofit/>
          </a:bodyPr>
          <a:lstStyle/>
          <a:p>
            <a:pPr>
              <a:defRPr/>
            </a:pPr>
            <a:r>
              <a:rPr lang="en-US" dirty="0" err="1"/>
              <a:t>Proj</a:t>
            </a:r>
            <a:r>
              <a:rPr lang="en-US" dirty="0"/>
              <a:t>. JEF-7-4.01 PID 116542</a:t>
            </a:r>
          </a:p>
        </p:txBody>
      </p:sp>
      <p:sp>
        <p:nvSpPr>
          <p:cNvPr id="6" name="Content Placeholder 4">
            <a:extLst>
              <a:ext uri="{FF2B5EF4-FFF2-40B4-BE49-F238E27FC236}">
                <a16:creationId xmlns:a16="http://schemas.microsoft.com/office/drawing/2014/main" id="{87D419EF-DEB6-4BA9-A905-929FE2438809}"/>
              </a:ext>
            </a:extLst>
          </p:cNvPr>
          <p:cNvSpPr>
            <a:spLocks noGrp="1"/>
          </p:cNvSpPr>
          <p:nvPr>
            <p:ph idx="1"/>
          </p:nvPr>
        </p:nvSpPr>
        <p:spPr>
          <a:xfrm>
            <a:off x="838200" y="1143000"/>
            <a:ext cx="10515600" cy="4906963"/>
          </a:xfrm>
        </p:spPr>
        <p:txBody>
          <a:bodyPr/>
          <a:lstStyle/>
          <a:p>
            <a:r>
              <a:rPr lang="en-US" dirty="0"/>
              <a:t>Some project information is available at the following FTP site:</a:t>
            </a:r>
          </a:p>
          <a:p>
            <a:pPr lvl="1"/>
            <a:r>
              <a:rPr lang="en-US">
                <a:hlinkClick r:id="rId5"/>
              </a:rPr>
              <a:t>https://ftp.dot.state.oh.us/pub/Districts/D11/116542</a:t>
            </a:r>
            <a:r>
              <a:rPr lang="en-US"/>
              <a:t> </a:t>
            </a:r>
            <a:endParaRPr lang="en-US" dirty="0"/>
          </a:p>
          <a:p>
            <a:pPr lvl="1"/>
            <a:r>
              <a:rPr lang="en-US" dirty="0"/>
              <a:t>Internet Explorer recommended for the ftp site</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p:txBody>
      </p:sp>
      <p:pic>
        <p:nvPicPr>
          <p:cNvPr id="7" name="Audio 6">
            <a:hlinkClick r:id="" action="ppaction://media"/>
            <a:extLst>
              <a:ext uri="{FF2B5EF4-FFF2-40B4-BE49-F238E27FC236}">
                <a16:creationId xmlns:a16="http://schemas.microsoft.com/office/drawing/2014/main" id="{EA01B725-E93D-48E9-8850-4965BA165B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838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896">
        <p159:morph option="byObject"/>
      </p:transition>
    </mc:Choice>
    <mc:Fallback xmlns="">
      <p:transition spd="slow" advTm="31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accent6"/>
          </a:solidFill>
        </p:spPr>
        <p:txBody>
          <a:bodyPr/>
          <a:lstStyle/>
          <a:p>
            <a:r>
              <a:rPr lang="en-US" dirty="0"/>
              <a:t>TIMS MAPPING</a:t>
            </a:r>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JEF-7-4.01 PID 116542</a:t>
            </a:r>
          </a:p>
        </p:txBody>
      </p:sp>
      <p:pic>
        <p:nvPicPr>
          <p:cNvPr id="10" name="Content Placeholder 9">
            <a:extLst>
              <a:ext uri="{FF2B5EF4-FFF2-40B4-BE49-F238E27FC236}">
                <a16:creationId xmlns:a16="http://schemas.microsoft.com/office/drawing/2014/main" id="{BCB15E1B-5A0E-4FDB-AEB6-79137F217FB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685801" y="984808"/>
            <a:ext cx="10614162" cy="5111191"/>
          </a:xfrm>
          <a:prstGeom prst="rect">
            <a:avLst/>
          </a:prstGeom>
        </p:spPr>
      </p:pic>
      <p:pic>
        <p:nvPicPr>
          <p:cNvPr id="2" name="Recorded Sound">
            <a:hlinkClick r:id="" action="ppaction://media"/>
            <a:extLst>
              <a:ext uri="{FF2B5EF4-FFF2-40B4-BE49-F238E27FC236}">
                <a16:creationId xmlns:a16="http://schemas.microsoft.com/office/drawing/2014/main" id="{49DD0DA8-A5D8-706A-6372-C89ECF0D60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9963" y="5715000"/>
            <a:ext cx="609600" cy="609600"/>
          </a:xfrm>
          <a:prstGeom prst="rect">
            <a:avLst/>
          </a:prstGeom>
        </p:spPr>
      </p:pic>
    </p:spTree>
    <p:extLst>
      <p:ext uri="{BB962C8B-B14F-4D97-AF65-F5344CB8AC3E}">
        <p14:creationId xmlns:p14="http://schemas.microsoft.com/office/powerpoint/2010/main" val="9925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295">
        <p159:morph option="byObject"/>
      </p:transition>
    </mc:Choice>
    <mc:Fallback xmlns="">
      <p:transition spd="slow" advTm="142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solidFill>
        </p:spPr>
        <p:txBody>
          <a:bodyPr/>
          <a:lstStyle/>
          <a:p>
            <a:r>
              <a:rPr lang="en-US" dirty="0"/>
              <a:t>Project scope</a:t>
            </a:r>
          </a:p>
        </p:txBody>
      </p:sp>
      <p:sp>
        <p:nvSpPr>
          <p:cNvPr id="5" name="Content Placeholder 4"/>
          <p:cNvSpPr>
            <a:spLocks noGrp="1"/>
          </p:cNvSpPr>
          <p:nvPr>
            <p:ph idx="1"/>
          </p:nvPr>
        </p:nvSpPr>
        <p:spPr/>
        <p:txBody>
          <a:bodyPr/>
          <a:lstStyle/>
          <a:p>
            <a:pPr lvl="1"/>
            <a:r>
              <a:rPr lang="en-US" sz="2400" dirty="0"/>
              <a:t>The major items of work include</a:t>
            </a:r>
          </a:p>
          <a:p>
            <a:pPr lvl="2"/>
            <a:r>
              <a:rPr lang="en-US" sz="2000" dirty="0"/>
              <a:t>Replace culvert-type bridge with new structure. </a:t>
            </a:r>
          </a:p>
          <a:p>
            <a:pPr lvl="3"/>
            <a:r>
              <a:rPr lang="en-US" sz="1600" dirty="0"/>
              <a:t>Replace culvert type bridge carrying SB On Ramp from the old weigh station, SR 7 mainline and the NB On Ramp from the truck parking area over Shannon’s Run. In stream work is required. Project estimate is based on three single span slab bridges being built in place of the existing culvert. One carrying the SB On Ramp, the second carrying mainline SR 7 and the third carrying NB On Ramp. The preferred alternative will be determined from the preliminary engineering study and must meet hydraulic design criteria and allow for anticipated sediment transport under bridges.</a:t>
            </a:r>
          </a:p>
          <a:p>
            <a:pPr lvl="2"/>
            <a:r>
              <a:rPr lang="en-US" sz="2400" dirty="0"/>
              <a:t>Maintain traffic via phase construction.</a:t>
            </a:r>
          </a:p>
          <a:p>
            <a:pPr lvl="3"/>
            <a:r>
              <a:rPr lang="en-US" sz="1600" dirty="0"/>
              <a:t>MOTAA required because project is a Path 3 project. </a:t>
            </a:r>
          </a:p>
          <a:p>
            <a:pPr lvl="2"/>
            <a:r>
              <a:rPr lang="en-US" sz="2000" dirty="0"/>
              <a:t>Waterway permit required. </a:t>
            </a:r>
          </a:p>
          <a:p>
            <a:pPr lvl="2"/>
            <a:endParaRPr lang="en-US" sz="2000" dirty="0"/>
          </a:p>
          <a:p>
            <a:pPr lvl="2"/>
            <a:endParaRPr lang="en-US" sz="2000" dirty="0"/>
          </a:p>
        </p:txBody>
      </p:sp>
      <p:sp>
        <p:nvSpPr>
          <p:cNvPr id="9" name="Footer Placeholder 8"/>
          <p:cNvSpPr>
            <a:spLocks noGrp="1"/>
          </p:cNvSpPr>
          <p:nvPr>
            <p:ph type="ftr" sz="quarter" idx="3"/>
          </p:nvPr>
        </p:nvSpPr>
        <p:spPr/>
        <p:txBody>
          <a:bodyPr>
            <a:normAutofit/>
          </a:bodyPr>
          <a:lstStyle/>
          <a:p>
            <a:pPr>
              <a:defRPr/>
            </a:pPr>
            <a:r>
              <a:rPr lang="en-US" dirty="0" err="1"/>
              <a:t>Proj</a:t>
            </a:r>
            <a:r>
              <a:rPr lang="en-US" dirty="0"/>
              <a:t>. JEF-7-4.01 PID 116542</a:t>
            </a:r>
          </a:p>
        </p:txBody>
      </p:sp>
      <p:pic>
        <p:nvPicPr>
          <p:cNvPr id="2" name="Audio 1">
            <a:hlinkClick r:id="" action="ppaction://media"/>
            <a:extLst>
              <a:ext uri="{FF2B5EF4-FFF2-40B4-BE49-F238E27FC236}">
                <a16:creationId xmlns:a16="http://schemas.microsoft.com/office/drawing/2014/main" id="{676DA255-6B12-409B-A0B9-836D401BD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945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991">
        <p159:morph option="byObject"/>
      </p:transition>
    </mc:Choice>
    <mc:Fallback xmlns="">
      <p:transition spd="slow" advTm="11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tx2"/>
          </a:solidFill>
        </p:spPr>
        <p:txBody>
          <a:bodyPr/>
          <a:lstStyle/>
          <a:p>
            <a:r>
              <a:rPr lang="en-US" dirty="0"/>
              <a:t>Anticipated Prequals:</a:t>
            </a:r>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JEF-7-4.01 PID 116542</a:t>
            </a:r>
          </a:p>
        </p:txBody>
      </p:sp>
      <p:sp>
        <p:nvSpPr>
          <p:cNvPr id="2" name="Content Placeholder 1">
            <a:extLst>
              <a:ext uri="{FF2B5EF4-FFF2-40B4-BE49-F238E27FC236}">
                <a16:creationId xmlns:a16="http://schemas.microsoft.com/office/drawing/2014/main" id="{1B812E30-B129-4DE9-BE9B-6DE9EF186B2A}"/>
              </a:ext>
            </a:extLst>
          </p:cNvPr>
          <p:cNvSpPr>
            <a:spLocks noGrp="1"/>
          </p:cNvSpPr>
          <p:nvPr>
            <p:ph idx="1"/>
          </p:nvPr>
        </p:nvSpPr>
        <p:spPr/>
        <p:txBody>
          <a:bodyPr/>
          <a:lstStyle/>
          <a:p>
            <a:r>
              <a:rPr lang="en-US" sz="3200" dirty="0"/>
              <a:t>BRG INSP </a:t>
            </a:r>
            <a:r>
              <a:rPr lang="en-US" sz="3200" dirty="0" err="1"/>
              <a:t>Lv</a:t>
            </a:r>
            <a:r>
              <a:rPr lang="en-US" sz="3200" dirty="0"/>
              <a:t> 1</a:t>
            </a:r>
          </a:p>
          <a:p>
            <a:r>
              <a:rPr lang="en-US" sz="3200" dirty="0"/>
              <a:t>BRG DSGN </a:t>
            </a:r>
            <a:r>
              <a:rPr lang="en-US" sz="3200" dirty="0" err="1"/>
              <a:t>Lv</a:t>
            </a:r>
            <a:r>
              <a:rPr lang="en-US" sz="3200" dirty="0"/>
              <a:t> 2</a:t>
            </a:r>
          </a:p>
          <a:p>
            <a:r>
              <a:rPr lang="en-US" sz="3200" dirty="0"/>
              <a:t>ROAD</a:t>
            </a:r>
          </a:p>
          <a:p>
            <a:r>
              <a:rPr lang="en-US" sz="3200" dirty="0"/>
              <a:t>RW PLANS</a:t>
            </a:r>
          </a:p>
          <a:p>
            <a:r>
              <a:rPr lang="en-US" sz="3200" dirty="0"/>
              <a:t>GEO</a:t>
            </a:r>
          </a:p>
          <a:p>
            <a:r>
              <a:rPr lang="en-US" sz="3200" dirty="0"/>
              <a:t>ENV</a:t>
            </a:r>
          </a:p>
          <a:p>
            <a:endParaRPr lang="en-US" sz="3200"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27CC135D-FE8F-4E0D-966E-A66E56C604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802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000">
        <p159:morph option="byObject"/>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39281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1387890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1317879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theme/theme1.xml><?xml version="1.0" encoding="utf-8"?>
<a:theme xmlns:a="http://schemas.openxmlformats.org/drawingml/2006/main" name="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5D9F2B45-1A2E-48E6-B069-77357A68E907}" vid="{3AFC5C51-DE8D-4577-A74F-A9E219DAB3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opic xmlns="f78f6485-d866-47f2-8ebc-7a2b1bdbd3a3">PRESENTATIONS</Topi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8E279CDA86804FBDAAEE66E36F0FB0" ma:contentTypeVersion="1" ma:contentTypeDescription="Create a new document." ma:contentTypeScope="" ma:versionID="43202aa8ff8312f36ee1aed502b024b7">
  <xsd:schema xmlns:xsd="http://www.w3.org/2001/XMLSchema" xmlns:xs="http://www.w3.org/2001/XMLSchema" xmlns:p="http://schemas.microsoft.com/office/2006/metadata/properties" xmlns:ns2="f78f6485-d866-47f2-8ebc-7a2b1bdbd3a3" targetNamespace="http://schemas.microsoft.com/office/2006/metadata/properties" ma:root="true" ma:fieldsID="097235a341eeb17de0cae88af07512ad" ns2:_="">
    <xsd:import namespace="f78f6485-d866-47f2-8ebc-7a2b1bdbd3a3"/>
    <xsd:element name="properties">
      <xsd:complexType>
        <xsd:sequence>
          <xsd:element name="documentManagement">
            <xsd:complexType>
              <xsd:all>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f6485-d866-47f2-8ebc-7a2b1bdbd3a3"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simpleType>
        <xsd:union memberTypes="dms:Text">
          <xsd:simpleType>
            <xsd:restriction base="dms:Choice">
              <xsd:enumeration value="CALENDARS"/>
              <xsd:enumeration value="OFFER LETTERS"/>
              <xsd:enumeration value="PRESENTATIONS"/>
              <xsd:enumeration value="MISCELLANEOU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BC61EB-F99C-416A-973D-C48194527162}">
  <ds:schemaRefs>
    <ds:schemaRef ds:uri="http://purl.org/dc/dcmitype/"/>
    <ds:schemaRef ds:uri="http://schemas.microsoft.com/office/2006/documentManagement/types"/>
    <ds:schemaRef ds:uri="http://purl.org/dc/elements/1.1/"/>
    <ds:schemaRef ds:uri="f78f6485-d866-47f2-8ebc-7a2b1bdbd3a3"/>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C1191A9-0F67-4A7E-B545-5B62BDB921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f6485-d866-47f2-8ebc-7a2b1bdbd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74D340-8406-4DD4-A627-F9B13BC4C155}">
  <ds:schemaRefs>
    <ds:schemaRef ds:uri="http://schemas.microsoft.com/sharepoint/v3/contenttype/forms"/>
  </ds:schemaRefs>
</ds:datastoreItem>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ODOT-16by9 Dark Template</Template>
  <TotalTime>569</TotalTime>
  <Words>642</Words>
  <Application>Microsoft Office PowerPoint</Application>
  <PresentationFormat>Widescreen</PresentationFormat>
  <Paragraphs>62</Paragraphs>
  <Slides>12</Slides>
  <Notes>12</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Courier New</vt:lpstr>
      <vt:lpstr>Georgia</vt:lpstr>
      <vt:lpstr>Trebuchet MS</vt:lpstr>
      <vt:lpstr>ODOT Master - Business Card Look</vt:lpstr>
      <vt:lpstr>May 2026 Programmatic  D11 Proj.: jef-7-4.01   pid 116542</vt:lpstr>
      <vt:lpstr>JEF-7-4.01  PID 116542</vt:lpstr>
      <vt:lpstr>Available project information</vt:lpstr>
      <vt:lpstr>TIMS MAPPING</vt:lpstr>
      <vt:lpstr>Project scope</vt:lpstr>
      <vt:lpstr>Anticipated Prequals:</vt:lpstr>
      <vt:lpstr>Field Photos</vt:lpstr>
      <vt:lpstr>Field Photos</vt:lpstr>
      <vt:lpstr>Field Photos</vt:lpstr>
      <vt:lpstr>Field Photos</vt:lpstr>
      <vt:lpstr>Field Photos</vt:lpstr>
      <vt:lpstr>Thank you</vt:lpstr>
    </vt:vector>
  </TitlesOfParts>
  <Company>Ohio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 2022 Programmatic D11 Proj.: bel-7-22.16</dc:title>
  <dc:creator>Trivoli, Raymond</dc:creator>
  <cp:lastModifiedBy>Trivoli, Raymond</cp:lastModifiedBy>
  <cp:revision>52</cp:revision>
  <cp:lastPrinted>2026-02-04T17:54:17Z</cp:lastPrinted>
  <dcterms:created xsi:type="dcterms:W3CDTF">2021-08-30T10:30:33Z</dcterms:created>
  <dcterms:modified xsi:type="dcterms:W3CDTF">2026-02-04T17:56:37Z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0x010100108E279CDA86804FBDAAEE66E36F0FB0</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