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12"/>
  </p:notesMasterIdLst>
  <p:handoutMasterIdLst>
    <p:handoutMasterId r:id="rId13"/>
  </p:handoutMasterIdLst>
  <p:sldIdLst>
    <p:sldId id="333" r:id="rId5"/>
    <p:sldId id="358" r:id="rId6"/>
    <p:sldId id="359" r:id="rId7"/>
    <p:sldId id="360" r:id="rId8"/>
    <p:sldId id="364" r:id="rId9"/>
    <p:sldId id="363" r:id="rId10"/>
    <p:sldId id="365" r:id="rId11"/>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E6FF"/>
    <a:srgbClr val="008FD6"/>
    <a:srgbClr val="006699"/>
    <a:srgbClr val="E7EAF1"/>
    <a:srgbClr val="FFE7D9"/>
    <a:srgbClr val="336699"/>
    <a:srgbClr val="8FC7FF"/>
    <a:srgbClr val="007FFE"/>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71575" autoAdjust="0"/>
  </p:normalViewPr>
  <p:slideViewPr>
    <p:cSldViewPr>
      <p:cViewPr varScale="1">
        <p:scale>
          <a:sx n="85" d="100"/>
          <a:sy n="85" d="100"/>
        </p:scale>
        <p:origin x="1116" y="90"/>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76" d="100"/>
          <a:sy n="76" d="100"/>
        </p:scale>
        <p:origin x="3330" y="11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930" cy="465616"/>
          </a:xfrm>
          <a:prstGeom prst="rect">
            <a:avLst/>
          </a:prstGeom>
        </p:spPr>
        <p:txBody>
          <a:bodyPr vert="horz" lIns="91674" tIns="45836" rIns="91674" bIns="45836" rtlCol="0"/>
          <a:lstStyle>
            <a:lvl1pPr algn="l">
              <a:defRPr sz="1200"/>
            </a:lvl1pPr>
          </a:lstStyle>
          <a:p>
            <a:endParaRPr lang="en-US" dirty="0"/>
          </a:p>
        </p:txBody>
      </p:sp>
      <p:sp>
        <p:nvSpPr>
          <p:cNvPr id="3" name="Date Placeholder 2"/>
          <p:cNvSpPr>
            <a:spLocks noGrp="1"/>
          </p:cNvSpPr>
          <p:nvPr>
            <p:ph type="dt" sz="quarter" idx="1"/>
          </p:nvPr>
        </p:nvSpPr>
        <p:spPr>
          <a:xfrm>
            <a:off x="3977572" y="2"/>
            <a:ext cx="3043930" cy="465616"/>
          </a:xfrm>
          <a:prstGeom prst="rect">
            <a:avLst/>
          </a:prstGeom>
        </p:spPr>
        <p:txBody>
          <a:bodyPr vert="horz" lIns="91674" tIns="45836" rIns="91674" bIns="45836" rtlCol="0"/>
          <a:lstStyle>
            <a:lvl1pPr algn="r">
              <a:defRPr sz="1200"/>
            </a:lvl1pPr>
          </a:lstStyle>
          <a:p>
            <a:fld id="{4336B77B-D4CB-4648-8A75-E15E3BBD8603}" type="datetimeFigureOut">
              <a:rPr lang="en-US" smtClean="0"/>
              <a:t>10/7/2021</a:t>
            </a:fld>
            <a:endParaRPr lang="en-US" dirty="0"/>
          </a:p>
        </p:txBody>
      </p:sp>
      <p:sp>
        <p:nvSpPr>
          <p:cNvPr id="4" name="Footer Placeholder 3"/>
          <p:cNvSpPr>
            <a:spLocks noGrp="1"/>
          </p:cNvSpPr>
          <p:nvPr>
            <p:ph type="ftr" sz="quarter" idx="2"/>
          </p:nvPr>
        </p:nvSpPr>
        <p:spPr>
          <a:xfrm>
            <a:off x="0" y="8841885"/>
            <a:ext cx="3043930" cy="465616"/>
          </a:xfrm>
          <a:prstGeom prst="rect">
            <a:avLst/>
          </a:prstGeom>
        </p:spPr>
        <p:txBody>
          <a:bodyPr vert="horz" lIns="91674" tIns="45836" rIns="91674" bIns="458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72" y="8841885"/>
            <a:ext cx="3043930" cy="465616"/>
          </a:xfrm>
          <a:prstGeom prst="rect">
            <a:avLst/>
          </a:prstGeom>
        </p:spPr>
        <p:txBody>
          <a:bodyPr vert="horz" lIns="91674" tIns="45836" rIns="91674" bIns="45836"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43131" cy="465455"/>
          </a:xfrm>
          <a:prstGeom prst="rect">
            <a:avLst/>
          </a:prstGeom>
        </p:spPr>
        <p:txBody>
          <a:bodyPr vert="horz" lIns="91336" tIns="45667" rIns="91336" bIns="45667" rtlCol="0"/>
          <a:lstStyle>
            <a:lvl1pPr algn="l">
              <a:defRPr sz="1200"/>
            </a:lvl1pPr>
          </a:lstStyle>
          <a:p>
            <a:endParaRPr lang="en-US" dirty="0"/>
          </a:p>
        </p:txBody>
      </p:sp>
      <p:sp>
        <p:nvSpPr>
          <p:cNvPr id="3" name="Date Placeholder 2"/>
          <p:cNvSpPr>
            <a:spLocks noGrp="1"/>
          </p:cNvSpPr>
          <p:nvPr>
            <p:ph type="dt" idx="1"/>
          </p:nvPr>
        </p:nvSpPr>
        <p:spPr>
          <a:xfrm>
            <a:off x="3978382" y="1"/>
            <a:ext cx="3043131" cy="465455"/>
          </a:xfrm>
          <a:prstGeom prst="rect">
            <a:avLst/>
          </a:prstGeom>
        </p:spPr>
        <p:txBody>
          <a:bodyPr vert="horz" lIns="91336" tIns="45667" rIns="91336" bIns="45667" rtlCol="0"/>
          <a:lstStyle>
            <a:lvl1pPr algn="r">
              <a:defRPr sz="1200"/>
            </a:lvl1pPr>
          </a:lstStyle>
          <a:p>
            <a:fld id="{55FF2CF9-0A75-498C-A5E0-C890560FC428}" type="datetimeFigureOut">
              <a:rPr lang="en-US" smtClean="0"/>
              <a:pPr/>
              <a:t>10/7/2021</a:t>
            </a:fld>
            <a:endParaRPr lang="en-US" dirty="0"/>
          </a:p>
        </p:txBody>
      </p:sp>
      <p:sp>
        <p:nvSpPr>
          <p:cNvPr id="4" name="Slide Image Placeholder 3"/>
          <p:cNvSpPr>
            <a:spLocks noGrp="1" noRot="1" noChangeAspect="1"/>
          </p:cNvSpPr>
          <p:nvPr>
            <p:ph type="sldImg" idx="2"/>
          </p:nvPr>
        </p:nvSpPr>
        <p:spPr>
          <a:xfrm>
            <a:off x="409575" y="696913"/>
            <a:ext cx="6203950" cy="3490912"/>
          </a:xfrm>
          <a:prstGeom prst="rect">
            <a:avLst/>
          </a:prstGeom>
          <a:noFill/>
          <a:ln w="12700">
            <a:solidFill>
              <a:prstClr val="black"/>
            </a:solidFill>
          </a:ln>
        </p:spPr>
        <p:txBody>
          <a:bodyPr vert="horz" lIns="91336" tIns="45667" rIns="91336" bIns="45667" rtlCol="0" anchor="ctr"/>
          <a:lstStyle/>
          <a:p>
            <a:endParaRPr lang="en-US" dirty="0"/>
          </a:p>
        </p:txBody>
      </p:sp>
      <p:sp>
        <p:nvSpPr>
          <p:cNvPr id="5" name="Notes Placeholder 4"/>
          <p:cNvSpPr>
            <a:spLocks noGrp="1"/>
          </p:cNvSpPr>
          <p:nvPr>
            <p:ph type="body" sz="quarter" idx="3"/>
          </p:nvPr>
        </p:nvSpPr>
        <p:spPr>
          <a:xfrm>
            <a:off x="702632" y="4421824"/>
            <a:ext cx="5617843" cy="4189095"/>
          </a:xfrm>
          <a:prstGeom prst="rect">
            <a:avLst/>
          </a:prstGeom>
        </p:spPr>
        <p:txBody>
          <a:bodyPr vert="horz" lIns="91336" tIns="45667" rIns="91336" bIns="456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2053"/>
            <a:ext cx="3043131" cy="465455"/>
          </a:xfrm>
          <a:prstGeom prst="rect">
            <a:avLst/>
          </a:prstGeom>
        </p:spPr>
        <p:txBody>
          <a:bodyPr vert="horz" lIns="91336" tIns="45667" rIns="91336" bIns="456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382" y="8842053"/>
            <a:ext cx="3043131" cy="465455"/>
          </a:xfrm>
          <a:prstGeom prst="rect">
            <a:avLst/>
          </a:prstGeom>
        </p:spPr>
        <p:txBody>
          <a:bodyPr vert="horz" lIns="91336" tIns="45667" rIns="91336" bIns="4566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video will hopefully answer some of the more frequent questions District 11 receives about our programmatic selection process.</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purpose of this video is to provide the consultant community with information, while reducing the number of phone calls District personnel receive.  That being said, the District welcomes any questions not addressed here.</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58966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District 11 typically receives many LOIs per project.  Therefore, we usually opt for the 2-page LOI format. This keeps the consultant selection team from fatigue, ensuring your LOI will be given the proper effort throughout the process.  Within the 2-page scope, ensure that your team addresses the posted scope of work for the </a:t>
            </a:r>
            <a:r>
              <a:rPr lang="en-US" sz="1200" kern="1200">
                <a:solidFill>
                  <a:schemeClr val="tx1"/>
                </a:solidFill>
                <a:effectLst/>
                <a:latin typeface="+mn-lt"/>
                <a:ea typeface="+mn-ea"/>
                <a:cs typeface="+mn-cs"/>
              </a:rPr>
              <a:t>project.</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115354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Innovative ideas are always welcome at D11. The D11 selection staff prides itself on vetting innovative ideas. We have, in the past, contacted other Districts, or Central Office personnel, to receive their input.  While assessing and/or ranking the LOIs, D11 has verified the performance of innovative ideas used elsewhere.  This includes the performance during the design, construction, inspection and maintenance phases of our asset’s lifespan.</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401958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Inside the General Qualifications section of the LOI, ensure each member of the Key Staff has a bio, including any sub-consultant employees that are listed.</a:t>
            </a:r>
          </a:p>
        </p:txBody>
      </p:sp>
      <p:sp>
        <p:nvSpPr>
          <p:cNvPr id="4" name="Slide Number Placeholder 3"/>
          <p:cNvSpPr>
            <a:spLocks noGrp="1"/>
          </p:cNvSpPr>
          <p:nvPr>
            <p:ph type="sldNum" sz="quarter" idx="10"/>
          </p:nvPr>
        </p:nvSpPr>
        <p:spPr/>
        <p:txBody>
          <a:bodyPr/>
          <a:lstStyle/>
          <a:p>
            <a:fld id="{4B0FDA08-891D-4D24-9337-D12A075AC062}" type="slidenum">
              <a:rPr lang="en-US" smtClean="0"/>
              <a:pPr/>
              <a:t>5</a:t>
            </a:fld>
            <a:endParaRPr lang="en-US" dirty="0"/>
          </a:p>
        </p:txBody>
      </p:sp>
    </p:spTree>
    <p:extLst>
      <p:ext uri="{BB962C8B-B14F-4D97-AF65-F5344CB8AC3E}">
        <p14:creationId xmlns:p14="http://schemas.microsoft.com/office/powerpoint/2010/main" val="132901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differentiate the project manager’s design and management experience.  Stating that the project manager has 15 years design and management experience does not give the selection team enough detailed information of their project management experience. </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6</a:t>
            </a:fld>
            <a:endParaRPr lang="en-US" dirty="0"/>
          </a:p>
        </p:txBody>
      </p:sp>
    </p:spTree>
    <p:extLst>
      <p:ext uri="{BB962C8B-B14F-4D97-AF65-F5344CB8AC3E}">
        <p14:creationId xmlns:p14="http://schemas.microsoft.com/office/powerpoint/2010/main" val="41531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watching this video.  Please review the project specific videos, they will answer many common </a:t>
            </a:r>
            <a:r>
              <a:rPr lang="en-US" sz="1200" kern="1200">
                <a:solidFill>
                  <a:schemeClr val="tx1"/>
                </a:solidFill>
                <a:effectLst/>
                <a:latin typeface="+mn-lt"/>
                <a:ea typeface="+mn-ea"/>
                <a:cs typeface="+mn-cs"/>
              </a:rPr>
              <a:t>questions.  We </a:t>
            </a:r>
            <a:r>
              <a:rPr lang="en-US" sz="1200" kern="1200" dirty="0">
                <a:solidFill>
                  <a:schemeClr val="tx1"/>
                </a:solidFill>
                <a:effectLst/>
                <a:latin typeface="+mn-lt"/>
                <a:ea typeface="+mn-ea"/>
                <a:cs typeface="+mn-cs"/>
              </a:rPr>
              <a:t>look forward to successful partnerships and great project outcomes for this next programmatic selection.</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7</a:t>
            </a:fld>
            <a:endParaRPr lang="en-US" dirty="0"/>
          </a:p>
        </p:txBody>
      </p:sp>
    </p:spTree>
    <p:extLst>
      <p:ext uri="{BB962C8B-B14F-4D97-AF65-F5344CB8AC3E}">
        <p14:creationId xmlns:p14="http://schemas.microsoft.com/office/powerpoint/2010/main" val="1074040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wrap="square" anchor="b">
            <a:sp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130581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fr-FR"/>
              <a:t>District 11 - General LOI Information</a:t>
            </a:r>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 id="2147483727" r:id="rId14"/>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District 11 - General </a:t>
            </a:r>
            <a:r>
              <a:rPr lang="en-US" dirty="0" err="1"/>
              <a:t>l.o.i</a:t>
            </a:r>
            <a:r>
              <a:rPr lang="en-US" dirty="0"/>
              <a:t>. INFORMATION</a:t>
            </a:r>
          </a:p>
        </p:txBody>
      </p:sp>
      <p:pic>
        <p:nvPicPr>
          <p:cNvPr id="2" name="Audio 1">
            <a:hlinkClick r:id="" action="ppaction://media"/>
            <a:extLst>
              <a:ext uri="{FF2B5EF4-FFF2-40B4-BE49-F238E27FC236}">
                <a16:creationId xmlns:a16="http://schemas.microsoft.com/office/drawing/2014/main" id="{DB9DF822-8625-4933-88AA-F36ECDB791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23585416"/>
      </p:ext>
    </p:extLst>
  </p:cSld>
  <p:clrMapOvr>
    <a:masterClrMapping/>
  </p:clrMapOvr>
  <p:transition spd="slow" advTm="11376">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a:lstStyle/>
          <a:p>
            <a:r>
              <a:rPr lang="en-US" dirty="0"/>
              <a:t>GENERAL LOI Information</a:t>
            </a:r>
          </a:p>
        </p:txBody>
      </p:sp>
      <p:sp>
        <p:nvSpPr>
          <p:cNvPr id="3" name="Subtitle 2"/>
          <p:cNvSpPr>
            <a:spLocks noGrp="1"/>
          </p:cNvSpPr>
          <p:nvPr>
            <p:ph type="subTitle" idx="1"/>
          </p:nvPr>
        </p:nvSpPr>
        <p:spPr/>
        <p:txBody>
          <a:bodyPr/>
          <a:lstStyle/>
          <a:p>
            <a:r>
              <a:rPr lang="en-US" dirty="0"/>
              <a:t>District 11 Selection Team</a:t>
            </a:r>
          </a:p>
        </p:txBody>
      </p:sp>
      <p:sp>
        <p:nvSpPr>
          <p:cNvPr id="18" name="Footer Placeholder 17"/>
          <p:cNvSpPr>
            <a:spLocks noGrp="1"/>
          </p:cNvSpPr>
          <p:nvPr>
            <p:ph type="ftr" sz="quarter" idx="3"/>
          </p:nvPr>
        </p:nvSpPr>
        <p:spPr/>
        <p:txBody>
          <a:bodyPr>
            <a:normAutofit/>
          </a:bodyPr>
          <a:lstStyle/>
          <a:p>
            <a:pPr>
              <a:defRPr/>
            </a:pPr>
            <a:r>
              <a:rPr lang="fr-FR" dirty="0"/>
              <a:t>District 11 - General LOI Information</a:t>
            </a:r>
            <a:endParaRPr lang="en-US" dirty="0"/>
          </a:p>
        </p:txBody>
      </p:sp>
      <p:pic>
        <p:nvPicPr>
          <p:cNvPr id="4" name="Audio 3">
            <a:hlinkClick r:id="" action="ppaction://media"/>
            <a:extLst>
              <a:ext uri="{FF2B5EF4-FFF2-40B4-BE49-F238E27FC236}">
                <a16:creationId xmlns:a16="http://schemas.microsoft.com/office/drawing/2014/main" id="{6D0B1EB8-5864-4B33-92CB-D9352C85B1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27525713"/>
      </p:ext>
    </p:extLst>
  </p:cSld>
  <p:clrMapOvr>
    <a:masterClrMapping/>
  </p:clrMapOvr>
  <p:transition spd="slow" advTm="15654">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approach</a:t>
            </a:r>
          </a:p>
        </p:txBody>
      </p:sp>
      <p:sp>
        <p:nvSpPr>
          <p:cNvPr id="5" name="Content Placeholder 4"/>
          <p:cNvSpPr>
            <a:spLocks noGrp="1"/>
          </p:cNvSpPr>
          <p:nvPr>
            <p:ph idx="1"/>
          </p:nvPr>
        </p:nvSpPr>
        <p:spPr/>
        <p:txBody>
          <a:bodyPr/>
          <a:lstStyle/>
          <a:p>
            <a:r>
              <a:rPr lang="en-US" dirty="0"/>
              <a:t>District 11 typically uses the 2-page project approach format</a:t>
            </a:r>
          </a:p>
          <a:p>
            <a:r>
              <a:rPr lang="en-US" dirty="0"/>
              <a:t>Utilize these 2 pages to describe your understanding of the project challenges and goals</a:t>
            </a:r>
          </a:p>
          <a:p>
            <a:r>
              <a:rPr lang="en-US" dirty="0"/>
              <a:t>Ensure you address the posted scope of work</a:t>
            </a:r>
          </a:p>
        </p:txBody>
      </p:sp>
      <p:sp>
        <p:nvSpPr>
          <p:cNvPr id="17" name="Footer Placeholder 16"/>
          <p:cNvSpPr>
            <a:spLocks noGrp="1"/>
          </p:cNvSpPr>
          <p:nvPr>
            <p:ph type="ftr" sz="quarter" idx="3"/>
          </p:nvPr>
        </p:nvSpPr>
        <p:spPr/>
        <p:txBody>
          <a:bodyPr>
            <a:normAutofit/>
          </a:bodyPr>
          <a:lstStyle/>
          <a:p>
            <a:pPr>
              <a:defRPr/>
            </a:pPr>
            <a:r>
              <a:rPr lang="fr-FR"/>
              <a:t>District 11 - General LOI Information</a:t>
            </a:r>
            <a:endParaRPr lang="en-US" dirty="0"/>
          </a:p>
        </p:txBody>
      </p:sp>
      <p:pic>
        <p:nvPicPr>
          <p:cNvPr id="2" name="Audio 1">
            <a:hlinkClick r:id="" action="ppaction://media"/>
            <a:extLst>
              <a:ext uri="{FF2B5EF4-FFF2-40B4-BE49-F238E27FC236}">
                <a16:creationId xmlns:a16="http://schemas.microsoft.com/office/drawing/2014/main" id="{66271C8C-BBC7-4D1D-9814-87F3D26636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68380122"/>
      </p:ext>
    </p:extLst>
  </p:cSld>
  <p:clrMapOvr>
    <a:masterClrMapping/>
  </p:clrMapOvr>
  <p:transition spd="slow" advTm="22144">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Approach - Continued</a:t>
            </a:r>
          </a:p>
        </p:txBody>
      </p:sp>
      <p:sp>
        <p:nvSpPr>
          <p:cNvPr id="5" name="Content Placeholder 4"/>
          <p:cNvSpPr>
            <a:spLocks noGrp="1"/>
          </p:cNvSpPr>
          <p:nvPr>
            <p:ph idx="1"/>
          </p:nvPr>
        </p:nvSpPr>
        <p:spPr/>
        <p:txBody>
          <a:bodyPr/>
          <a:lstStyle/>
          <a:p>
            <a:r>
              <a:rPr lang="en-US" dirty="0"/>
              <a:t>Innovative ideas are always welcome, but should be in addition to the posted scope of work</a:t>
            </a:r>
          </a:p>
          <a:p>
            <a:r>
              <a:rPr lang="en-US" dirty="0"/>
              <a:t>Information about the firm and key project staff should be placed in the General Qualifications</a:t>
            </a:r>
          </a:p>
          <a:p>
            <a:endParaRPr lang="en-US" dirty="0"/>
          </a:p>
        </p:txBody>
      </p:sp>
      <p:sp>
        <p:nvSpPr>
          <p:cNvPr id="9" name="Footer Placeholder 8"/>
          <p:cNvSpPr>
            <a:spLocks noGrp="1"/>
          </p:cNvSpPr>
          <p:nvPr>
            <p:ph type="ftr" sz="quarter" idx="3"/>
          </p:nvPr>
        </p:nvSpPr>
        <p:spPr/>
        <p:txBody>
          <a:bodyPr>
            <a:normAutofit/>
          </a:bodyPr>
          <a:lstStyle/>
          <a:p>
            <a:pPr>
              <a:defRPr/>
            </a:pPr>
            <a:r>
              <a:rPr lang="fr-FR"/>
              <a:t>District 11 - General LOI Information</a:t>
            </a:r>
            <a:endParaRPr lang="en-US" dirty="0"/>
          </a:p>
        </p:txBody>
      </p:sp>
      <p:pic>
        <p:nvPicPr>
          <p:cNvPr id="6" name="Audio 5">
            <a:hlinkClick r:id="" action="ppaction://media"/>
            <a:extLst>
              <a:ext uri="{FF2B5EF4-FFF2-40B4-BE49-F238E27FC236}">
                <a16:creationId xmlns:a16="http://schemas.microsoft.com/office/drawing/2014/main" id="{493CE20D-59BA-4E98-9B32-2E72943D77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9074800"/>
      </p:ext>
    </p:extLst>
  </p:cSld>
  <p:clrMapOvr>
    <a:masterClrMapping/>
  </p:clrMapOvr>
  <p:transition spd="slow" advTm="34826">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General qualification</a:t>
            </a:r>
          </a:p>
        </p:txBody>
      </p:sp>
      <p:sp>
        <p:nvSpPr>
          <p:cNvPr id="9" name="Content Placeholder 8"/>
          <p:cNvSpPr>
            <a:spLocks noGrp="1"/>
          </p:cNvSpPr>
          <p:nvPr>
            <p:ph idx="1"/>
          </p:nvPr>
        </p:nvSpPr>
        <p:spPr/>
        <p:txBody>
          <a:bodyPr/>
          <a:lstStyle/>
          <a:p>
            <a:r>
              <a:rPr lang="en-US" dirty="0"/>
              <a:t>Ensure there is a bio for each person listed on the Key Staff for the project. </a:t>
            </a:r>
          </a:p>
          <a:p>
            <a:r>
              <a:rPr lang="en-US" dirty="0"/>
              <a:t>This applies to the Prime firm and the Subconsultants.</a:t>
            </a:r>
          </a:p>
        </p:txBody>
      </p:sp>
      <p:sp>
        <p:nvSpPr>
          <p:cNvPr id="12" name="Footer Placeholder 11"/>
          <p:cNvSpPr>
            <a:spLocks noGrp="1"/>
          </p:cNvSpPr>
          <p:nvPr>
            <p:ph type="ftr" sz="quarter" idx="3"/>
          </p:nvPr>
        </p:nvSpPr>
        <p:spPr/>
        <p:txBody>
          <a:bodyPr>
            <a:normAutofit/>
          </a:bodyPr>
          <a:lstStyle/>
          <a:p>
            <a:pPr>
              <a:defRPr/>
            </a:pPr>
            <a:r>
              <a:rPr lang="fr-FR"/>
              <a:t>District 11 - General LOI Information</a:t>
            </a:r>
            <a:endParaRPr lang="en-US" dirty="0"/>
          </a:p>
        </p:txBody>
      </p:sp>
      <p:pic>
        <p:nvPicPr>
          <p:cNvPr id="2" name="Audio 1">
            <a:hlinkClick r:id="" action="ppaction://media"/>
            <a:extLst>
              <a:ext uri="{FF2B5EF4-FFF2-40B4-BE49-F238E27FC236}">
                <a16:creationId xmlns:a16="http://schemas.microsoft.com/office/drawing/2014/main" id="{11EE5D6A-7BB4-4296-9DD3-ED6C5EED54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9259666"/>
      </p:ext>
    </p:extLst>
  </p:cSld>
  <p:clrMapOvr>
    <a:masterClrMapping/>
  </p:clrMapOvr>
  <p:transition spd="slow" advTm="15788">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2060"/>
          </a:solidFill>
        </p:spPr>
        <p:txBody>
          <a:bodyPr/>
          <a:lstStyle/>
          <a:p>
            <a:r>
              <a:rPr lang="en-US" dirty="0"/>
              <a:t>Project manager</a:t>
            </a:r>
          </a:p>
        </p:txBody>
      </p:sp>
      <p:sp>
        <p:nvSpPr>
          <p:cNvPr id="5" name="Content Placeholder 4">
            <a:extLst>
              <a:ext uri="{FF2B5EF4-FFF2-40B4-BE49-F238E27FC236}">
                <a16:creationId xmlns:a16="http://schemas.microsoft.com/office/drawing/2014/main" id="{EDF42966-1803-4809-AD5D-85387C50BA42}"/>
              </a:ext>
            </a:extLst>
          </p:cNvPr>
          <p:cNvSpPr>
            <a:spLocks noGrp="1"/>
          </p:cNvSpPr>
          <p:nvPr>
            <p:ph idx="1"/>
          </p:nvPr>
        </p:nvSpPr>
        <p:spPr>
          <a:xfrm>
            <a:off x="838200" y="1143000"/>
            <a:ext cx="10515600" cy="4906964"/>
          </a:xfrm>
        </p:spPr>
        <p:txBody>
          <a:bodyPr/>
          <a:lstStyle/>
          <a:p>
            <a:r>
              <a:rPr lang="en-US" dirty="0"/>
              <a:t>Mention the Project Manager’s PM experience.</a:t>
            </a:r>
          </a:p>
          <a:p>
            <a:r>
              <a:rPr lang="en-US" dirty="0"/>
              <a:t>If mentioning the PM’s design experience, ensure the difference between design and management experience is clear in their bio.</a:t>
            </a:r>
          </a:p>
        </p:txBody>
      </p:sp>
      <p:pic>
        <p:nvPicPr>
          <p:cNvPr id="2" name="Audio 1">
            <a:hlinkClick r:id="" action="ppaction://media"/>
            <a:extLst>
              <a:ext uri="{FF2B5EF4-FFF2-40B4-BE49-F238E27FC236}">
                <a16:creationId xmlns:a16="http://schemas.microsoft.com/office/drawing/2014/main" id="{769197C8-CE9D-41CB-AAE4-E6355DAB1A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76144718"/>
      </p:ext>
    </p:extLst>
  </p:cSld>
  <p:clrMapOvr>
    <a:masterClrMapping/>
  </p:clrMapOvr>
  <p:transition spd="slow" advTm="17942">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Content Placeholder 4"/>
          <p:cNvSpPr>
            <a:spLocks noGrp="1"/>
          </p:cNvSpPr>
          <p:nvPr>
            <p:ph idx="1"/>
          </p:nvPr>
        </p:nvSpPr>
        <p:spPr/>
        <p:txBody>
          <a:bodyPr/>
          <a:lstStyle/>
          <a:p>
            <a:r>
              <a:rPr lang="en-US" dirty="0"/>
              <a:t>Thank you for watching this video.</a:t>
            </a:r>
          </a:p>
          <a:p>
            <a:r>
              <a:rPr lang="en-US" dirty="0"/>
              <a:t>Please review the project specific videos.</a:t>
            </a:r>
          </a:p>
          <a:p>
            <a:r>
              <a:rPr lang="en-US" dirty="0"/>
              <a:t>We welcome additional questions.</a:t>
            </a:r>
          </a:p>
        </p:txBody>
      </p:sp>
      <p:sp>
        <p:nvSpPr>
          <p:cNvPr id="17" name="Footer Placeholder 16"/>
          <p:cNvSpPr>
            <a:spLocks noGrp="1"/>
          </p:cNvSpPr>
          <p:nvPr>
            <p:ph type="ftr" sz="quarter" idx="3"/>
          </p:nvPr>
        </p:nvSpPr>
        <p:spPr/>
        <p:txBody>
          <a:bodyPr>
            <a:normAutofit/>
          </a:bodyPr>
          <a:lstStyle/>
          <a:p>
            <a:pPr>
              <a:defRPr/>
            </a:pPr>
            <a:r>
              <a:rPr lang="fr-FR"/>
              <a:t>District 11 - General LOI Information</a:t>
            </a:r>
            <a:endParaRPr lang="en-US" dirty="0"/>
          </a:p>
        </p:txBody>
      </p:sp>
      <p:pic>
        <p:nvPicPr>
          <p:cNvPr id="8" name="Audio 7">
            <a:hlinkClick r:id="" action="ppaction://media"/>
            <a:extLst>
              <a:ext uri="{FF2B5EF4-FFF2-40B4-BE49-F238E27FC236}">
                <a16:creationId xmlns:a16="http://schemas.microsoft.com/office/drawing/2014/main" id="{E451450E-242A-4D24-810C-7EA918B503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7143800"/>
      </p:ext>
    </p:extLst>
  </p:cSld>
  <p:clrMapOvr>
    <a:masterClrMapping/>
  </p:clrMapOvr>
  <p:transition spd="slow" advTm="15822">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Props1.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74D340-8406-4DD4-A627-F9B13BC4C155}">
  <ds:schemaRefs>
    <ds:schemaRef ds:uri="http://schemas.microsoft.com/sharepoint/v3/contenttype/forms"/>
  </ds:schemaRefs>
</ds:datastoreItem>
</file>

<file path=customXml/itemProps3.xml><?xml version="1.0" encoding="utf-8"?>
<ds:datastoreItem xmlns:ds="http://schemas.openxmlformats.org/officeDocument/2006/customXml" ds:itemID="{D3BC61EB-F99C-416A-973D-C4819452716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78f6485-d866-47f2-8ebc-7a2b1bdbd3a3"/>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ODOT-16by9 Dark Template</Template>
  <TotalTime>390</TotalTime>
  <Words>506</Words>
  <Application>Microsoft Office PowerPoint</Application>
  <PresentationFormat>Widescreen</PresentationFormat>
  <Paragraphs>39</Paragraphs>
  <Slides>7</Slides>
  <Notes>7</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Georgia</vt:lpstr>
      <vt:lpstr>Trebuchet MS</vt:lpstr>
      <vt:lpstr>ODOT Master - Business Card Look</vt:lpstr>
      <vt:lpstr>District 11 - General l.o.i. INFORMATION</vt:lpstr>
      <vt:lpstr>GENERAL LOI Information</vt:lpstr>
      <vt:lpstr>Project approach</vt:lpstr>
      <vt:lpstr>Project Approach - Continued</vt:lpstr>
      <vt:lpstr>General qualification</vt:lpstr>
      <vt:lpstr>Project manager</vt:lpstr>
      <vt:lpstr>Thank you</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2022 Programmatic D11 Proj.: bel-7-22.16</dc:title>
  <dc:creator>Trivoli, Raymond</dc:creator>
  <cp:lastModifiedBy>Trivoli, Raymond</cp:lastModifiedBy>
  <cp:revision>16</cp:revision>
  <cp:lastPrinted>2021-10-07T11:27:10Z</cp:lastPrinted>
  <dcterms:created xsi:type="dcterms:W3CDTF">2021-08-30T10:30:33Z</dcterms:created>
  <dcterms:modified xsi:type="dcterms:W3CDTF">2021-10-07T11:44:03Z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