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5"/>
  </p:notesMasterIdLst>
  <p:sldIdLst>
    <p:sldId id="256" r:id="rId3"/>
    <p:sldId id="257" r:id="rId4"/>
    <p:sldId id="346" r:id="rId5"/>
    <p:sldId id="261" r:id="rId6"/>
    <p:sldId id="258" r:id="rId7"/>
    <p:sldId id="264" r:id="rId8"/>
    <p:sldId id="265" r:id="rId9"/>
    <p:sldId id="260" r:id="rId10"/>
    <p:sldId id="269" r:id="rId11"/>
    <p:sldId id="268" r:id="rId12"/>
    <p:sldId id="270" r:id="rId13"/>
    <p:sldId id="263" r:id="rId1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7C2944-DC95-40BE-BE68-BC2D4B3FF5FA}" type="datetimeFigureOut">
              <a:rPr lang="en-US" smtClean="0"/>
              <a:t>3/27/2026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371070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34353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TUS-800-0.38 (SFN 7906374) carrying state route 800 over Weavers Creek.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4771A-21B3-7F89-D49C-D60BB2E4F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A45C7-2544-EFB4-8262-E69F74FD3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7C182-59B8-1A8F-FDB5-E17BCB113668}"/>
              </a:ext>
            </a:extLst>
          </p:cNvPr>
          <p:cNvSpPr>
            <a:spLocks noGrp="1"/>
          </p:cNvSpPr>
          <p:nvPr>
            <p:ph type="body" idx="1"/>
          </p:nvPr>
        </p:nvSpPr>
        <p:spPr/>
        <p:txBody>
          <a:bodyPr/>
          <a:lstStyle/>
          <a:p>
            <a:pPr defTabSz="931637">
              <a:defRPr/>
            </a:pPr>
            <a:r>
              <a:rPr lang="en-US" dirty="0"/>
              <a:t>Please note, projects TUS-800-0.38 PID 97498 and HOL-83-13.56 PID 120933 will each be designed under one consultant contract. The selected consultant will be required to complete two entirely separate projects, the plans environmental documents and other important project documents will be separate for each location.</a:t>
            </a:r>
          </a:p>
        </p:txBody>
      </p:sp>
      <p:sp>
        <p:nvSpPr>
          <p:cNvPr id="4" name="Slide Number Placeholder 3">
            <a:extLst>
              <a:ext uri="{FF2B5EF4-FFF2-40B4-BE49-F238E27FC236}">
                <a16:creationId xmlns:a16="http://schemas.microsoft.com/office/drawing/2014/main" id="{E41D93BD-AC40-B7B8-8EC8-43891EAC5C84}"/>
              </a:ext>
            </a:extLst>
          </p:cNvPr>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393524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consultant </a:t>
            </a:r>
            <a:r>
              <a:rPr lang="en-US" sz="1300" dirty="0" err="1"/>
              <a:t>prequalifications</a:t>
            </a:r>
            <a:r>
              <a:rPr lang="en-US" sz="1300" dirty="0"/>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1288370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97498/"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TUS-800-0.38  PID 97498</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2">
            <a:extLst>
              <a:ext uri="{FF2B5EF4-FFF2-40B4-BE49-F238E27FC236}">
                <a16:creationId xmlns:a16="http://schemas.microsoft.com/office/drawing/2014/main" id="{C84EAB20-9FB0-C17D-7DD7-249B07DCA5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60139" y="1356735"/>
            <a:ext cx="8271721" cy="4648707"/>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TUS-800-0.38  PID 97498.</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TUS-800-0.38  PID 97498</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carrying State Route 800 over Weavers Creek. </a:t>
            </a:r>
          </a:p>
          <a:p>
            <a:endParaRPr lang="en-US" dirty="0"/>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3583" y="2533249"/>
            <a:ext cx="6264833" cy="3520836"/>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7" name="Recorded Sound">
            <a:hlinkClick r:id="" action="ppaction://media"/>
            <a:extLst>
              <a:ext uri="{FF2B5EF4-FFF2-40B4-BE49-F238E27FC236}">
                <a16:creationId xmlns:a16="http://schemas.microsoft.com/office/drawing/2014/main" id="{E691D4E0-40E1-AE35-58E3-FEAC79CBC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8999" y="5447738"/>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17908"/>
    </mc:Choice>
    <mc:Fallback xmlns="">
      <p:transition spd="slow" advTm="1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A710-5558-5A27-B6D0-5D8EB48D8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E0C7F-1878-FC14-3D3A-6355B2E5710E}"/>
              </a:ext>
            </a:extLst>
          </p:cNvPr>
          <p:cNvSpPr>
            <a:spLocks noGrp="1"/>
          </p:cNvSpPr>
          <p:nvPr>
            <p:ph type="title"/>
          </p:nvPr>
        </p:nvSpPr>
        <p:spPr>
          <a:solidFill>
            <a:schemeClr val="tx2"/>
          </a:solidFill>
        </p:spPr>
        <p:txBody>
          <a:bodyPr/>
          <a:lstStyle/>
          <a:p>
            <a:r>
              <a:rPr lang="en-US" dirty="0"/>
              <a:t>TWO PROJECTS – ONE DESIGN CONTRACT</a:t>
            </a:r>
          </a:p>
        </p:txBody>
      </p:sp>
      <p:sp>
        <p:nvSpPr>
          <p:cNvPr id="3" name="Content Placeholder 2">
            <a:extLst>
              <a:ext uri="{FF2B5EF4-FFF2-40B4-BE49-F238E27FC236}">
                <a16:creationId xmlns:a16="http://schemas.microsoft.com/office/drawing/2014/main" id="{DA1AD9B5-E189-CAE4-AA84-2C00872384A3}"/>
              </a:ext>
            </a:extLst>
          </p:cNvPr>
          <p:cNvSpPr>
            <a:spLocks noGrp="1"/>
          </p:cNvSpPr>
          <p:nvPr>
            <p:ph idx="1"/>
          </p:nvPr>
        </p:nvSpPr>
        <p:spPr>
          <a:xfrm>
            <a:off x="838200" y="1143000"/>
            <a:ext cx="10474569" cy="4882662"/>
          </a:xfrm>
        </p:spPr>
        <p:txBody>
          <a:bodyPr/>
          <a:lstStyle/>
          <a:p>
            <a:r>
              <a:rPr lang="en-US" sz="3600" dirty="0"/>
              <a:t>One consultant contract will include the design of two separate construction projects.</a:t>
            </a:r>
          </a:p>
          <a:p>
            <a:pPr lvl="1">
              <a:buFont typeface="Wingdings" panose="05000000000000000000" pitchFamily="2" charset="2"/>
              <a:buChar char="§"/>
            </a:pPr>
            <a:r>
              <a:rPr lang="en-US" sz="3200" dirty="0"/>
              <a:t>TUS-800-0.38 PID 97498 – Over Weavers Run</a:t>
            </a:r>
          </a:p>
          <a:p>
            <a:pPr lvl="1">
              <a:buFont typeface="Wingdings" panose="05000000000000000000" pitchFamily="2" charset="2"/>
              <a:buChar char="§"/>
            </a:pPr>
            <a:r>
              <a:rPr lang="en-US" sz="3200" dirty="0"/>
              <a:t>HOL-83-13.56 PID 120933 – Over Martins Creek</a:t>
            </a:r>
          </a:p>
          <a:p>
            <a:r>
              <a:rPr lang="en-US" sz="3600" dirty="0"/>
              <a:t>Develop 2 separate projects.</a:t>
            </a:r>
          </a:p>
          <a:p>
            <a:r>
              <a:rPr lang="en-US" sz="3600" dirty="0"/>
              <a:t>Both projects are to replace the superstructure on three-span continuous slab bridges.</a:t>
            </a:r>
          </a:p>
          <a:p>
            <a:endParaRPr lang="en-US" dirty="0"/>
          </a:p>
        </p:txBody>
      </p:sp>
      <p:sp>
        <p:nvSpPr>
          <p:cNvPr id="5" name="Footer Placeholder 17">
            <a:extLst>
              <a:ext uri="{FF2B5EF4-FFF2-40B4-BE49-F238E27FC236}">
                <a16:creationId xmlns:a16="http://schemas.microsoft.com/office/drawing/2014/main" id="{8FC3E156-6A5A-2818-66D8-7B7B3A53408F}"/>
              </a:ext>
            </a:extLst>
          </p:cNvPr>
          <p:cNvSpPr>
            <a:spLocks noGrp="1"/>
          </p:cNvSpPr>
          <p:nvPr>
            <p:ph type="ftr" sz="quarter" idx="3"/>
          </p:nvPr>
        </p:nvSpPr>
        <p:spPr>
          <a:xfrm>
            <a:off x="1447800" y="6324600"/>
            <a:ext cx="7756218" cy="365760"/>
          </a:xfrm>
        </p:spPr>
        <p:txBody>
          <a:bodyPr>
            <a:normAutofit/>
          </a:bodyPr>
          <a:lstStyle/>
          <a:p>
            <a:pPr>
              <a:defRPr/>
            </a:pPr>
            <a:r>
              <a:rPr lang="en-US" dirty="0"/>
              <a:t>TUS-800-0.38 and HOL-83-13.56</a:t>
            </a:r>
          </a:p>
        </p:txBody>
      </p:sp>
      <p:pic>
        <p:nvPicPr>
          <p:cNvPr id="4" name="Recorded Sound">
            <a:hlinkClick r:id="" action="ppaction://media"/>
            <a:extLst>
              <a:ext uri="{FF2B5EF4-FFF2-40B4-BE49-F238E27FC236}">
                <a16:creationId xmlns:a16="http://schemas.microsoft.com/office/drawing/2014/main" id="{E3BFA709-FE19-FD7B-AFFC-9A716739BA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410200"/>
            <a:ext cx="609600" cy="609600"/>
          </a:xfrm>
          <a:prstGeom prst="rect">
            <a:avLst/>
          </a:prstGeom>
        </p:spPr>
      </p:pic>
    </p:spTree>
    <p:extLst>
      <p:ext uri="{BB962C8B-B14F-4D97-AF65-F5344CB8AC3E}">
        <p14:creationId xmlns:p14="http://schemas.microsoft.com/office/powerpoint/2010/main" val="1424678047"/>
      </p:ext>
    </p:extLst>
  </p:cSld>
  <p:clrMapOvr>
    <a:masterClrMapping/>
  </p:clrMapOvr>
  <mc:AlternateContent xmlns:mc="http://schemas.openxmlformats.org/markup-compatibility/2006">
    <mc:Choice xmlns:p14="http://schemas.microsoft.com/office/powerpoint/2010/main" Requires="p14">
      <p:transition spd="slow" p14:dur="2000" advTm="20611"/>
    </mc:Choice>
    <mc:Fallback>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https://ftp.dot.state.oh.us/pub/Districts/D11/97498/</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5" name="Picture 4">
            <a:extLst>
              <a:ext uri="{FF2B5EF4-FFF2-40B4-BE49-F238E27FC236}">
                <a16:creationId xmlns:a16="http://schemas.microsoft.com/office/drawing/2014/main" id="{9641DBC5-850E-6BB6-867F-B2557C0DA5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10493" y="1066798"/>
            <a:ext cx="9833361" cy="4983165"/>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superstructure on three-span continuous concrete slab bridge.</a:t>
            </a:r>
          </a:p>
          <a:p>
            <a:pPr lvl="3"/>
            <a:r>
              <a:rPr lang="en-US" sz="1600" dirty="0"/>
              <a:t>Replace abutment </a:t>
            </a:r>
            <a:r>
              <a:rPr lang="en-US" sz="1600" dirty="0" err="1"/>
              <a:t>breastwalls</a:t>
            </a:r>
            <a:r>
              <a:rPr lang="en-US" sz="1600" dirty="0"/>
              <a:t>.</a:t>
            </a:r>
          </a:p>
          <a:p>
            <a:pPr lvl="3"/>
            <a:r>
              <a:rPr lang="en-US" sz="1600" dirty="0"/>
              <a:t>Encase piling</a:t>
            </a:r>
          </a:p>
          <a:p>
            <a:pPr lvl="4"/>
            <a:r>
              <a:rPr lang="en-US" sz="1600" dirty="0"/>
              <a:t>Design exception for graded shoulder width anticipated.  </a:t>
            </a:r>
          </a:p>
          <a:p>
            <a:pPr lvl="3"/>
            <a:r>
              <a:rPr lang="en-US" sz="1600" dirty="0"/>
              <a:t>Protect bridge from scour</a:t>
            </a:r>
          </a:p>
          <a:p>
            <a:pPr lvl="2"/>
            <a:r>
              <a:rPr lang="en-US" sz="2000" dirty="0"/>
              <a:t>Soil Borings are not required. Historic borings will be used to determine the scour parameters.</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4" name="Content Placeholder 3">
            <a:extLst>
              <a:ext uri="{FF2B5EF4-FFF2-40B4-BE49-F238E27FC236}">
                <a16:creationId xmlns:a16="http://schemas.microsoft.com/office/drawing/2014/main" id="{F2E56B1E-F35E-2297-B8E8-439DAAE423AA}"/>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1993900" y="1435100"/>
            <a:ext cx="8204200" cy="4614863"/>
          </a:xfr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a:extLst>
              <a:ext uri="{FF2B5EF4-FFF2-40B4-BE49-F238E27FC236}">
                <a16:creationId xmlns:a16="http://schemas.microsoft.com/office/drawing/2014/main" id="{162B53DD-5130-AE6A-E2AE-EE57AD2604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800" y="1356765"/>
            <a:ext cx="8393470" cy="4717130"/>
          </a:xfrm>
          <a:prstGeom prst="rect">
            <a:avLst/>
          </a:prstGeom>
        </p:spPr>
      </p:pic>
    </p:spTree>
    <p:extLst>
      <p:ext uri="{BB962C8B-B14F-4D97-AF65-F5344CB8AC3E}">
        <p14:creationId xmlns:p14="http://schemas.microsoft.com/office/powerpoint/2010/main" val="270015127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75</TotalTime>
  <Words>635</Words>
  <Application>Microsoft Office PowerPoint</Application>
  <PresentationFormat>Widescreen</PresentationFormat>
  <Paragraphs>66</Paragraphs>
  <Slides>12</Slides>
  <Notes>12</Notes>
  <HiddenSlides>0</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Aptos</vt:lpstr>
      <vt:lpstr>Arial</vt:lpstr>
      <vt:lpstr>Georgia</vt:lpstr>
      <vt:lpstr>Source Sans 3</vt:lpstr>
      <vt:lpstr>Source Sans 3 Black</vt:lpstr>
      <vt:lpstr>Wingdings</vt:lpstr>
      <vt:lpstr>ODOT-HoIA-Theme-1</vt:lpstr>
      <vt:lpstr>1_ODOT-HoIA-Theme-1</vt:lpstr>
      <vt:lpstr>May 2026 Programmatic </vt:lpstr>
      <vt:lpstr>TUS-800-0.38  PID 97498</vt:lpstr>
      <vt:lpstr>TWO PROJECTS – ONE DESIGN CONTRACT</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11</cp:revision>
  <cp:lastPrinted>2026-02-04T15:44:04Z</cp:lastPrinted>
  <dcterms:created xsi:type="dcterms:W3CDTF">2024-09-11T11:49:33Z</dcterms:created>
  <dcterms:modified xsi:type="dcterms:W3CDTF">2026-03-27T10:57:23Z</dcterms:modified>
</cp:coreProperties>
</file>