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3" r:id="rId4"/>
  </p:sldMasterIdLst>
  <p:notesMasterIdLst>
    <p:notesMasterId r:id="rId24"/>
  </p:notesMasterIdLst>
  <p:handoutMasterIdLst>
    <p:handoutMasterId r:id="rId25"/>
  </p:handoutMasterIdLst>
  <p:sldIdLst>
    <p:sldId id="333" r:id="rId5"/>
    <p:sldId id="358" r:id="rId6"/>
    <p:sldId id="396" r:id="rId7"/>
    <p:sldId id="359" r:id="rId8"/>
    <p:sldId id="410" r:id="rId9"/>
    <p:sldId id="387" r:id="rId10"/>
    <p:sldId id="398" r:id="rId11"/>
    <p:sldId id="403" r:id="rId12"/>
    <p:sldId id="406" r:id="rId13"/>
    <p:sldId id="371" r:id="rId14"/>
    <p:sldId id="409" r:id="rId15"/>
    <p:sldId id="405" r:id="rId16"/>
    <p:sldId id="404" r:id="rId17"/>
    <p:sldId id="408" r:id="rId18"/>
    <p:sldId id="372" r:id="rId19"/>
    <p:sldId id="373" r:id="rId20"/>
    <p:sldId id="374" r:id="rId21"/>
    <p:sldId id="311" r:id="rId22"/>
    <p:sldId id="407" r:id="rId23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y Eline" initials="A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E6FF"/>
    <a:srgbClr val="008FD6"/>
    <a:srgbClr val="006699"/>
    <a:srgbClr val="E7EAF1"/>
    <a:srgbClr val="FFE7D9"/>
    <a:srgbClr val="336699"/>
    <a:srgbClr val="8FC7FF"/>
    <a:srgbClr val="007FFE"/>
    <a:srgbClr val="0066CC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655" autoAdjust="0"/>
    <p:restoredTop sz="85899" autoAdjust="0"/>
  </p:normalViewPr>
  <p:slideViewPr>
    <p:cSldViewPr>
      <p:cViewPr varScale="1">
        <p:scale>
          <a:sx n="92" d="100"/>
          <a:sy n="92" d="100"/>
        </p:scale>
        <p:origin x="114" y="21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377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-3252"/>
    </p:cViewPr>
  </p:sorterViewPr>
  <p:notesViewPr>
    <p:cSldViewPr>
      <p:cViewPr varScale="1">
        <p:scale>
          <a:sx n="83" d="100"/>
          <a:sy n="83" d="100"/>
        </p:scale>
        <p:origin x="2244" y="90"/>
      </p:cViewPr>
      <p:guideLst>
        <p:guide orient="horz" pos="2928"/>
        <p:guide pos="216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2373" cy="464981"/>
          </a:xfrm>
          <a:prstGeom prst="rect">
            <a:avLst/>
          </a:prstGeom>
        </p:spPr>
        <p:txBody>
          <a:bodyPr vert="horz" lIns="90675" tIns="45336" rIns="90675" bIns="4533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67" y="2"/>
            <a:ext cx="2972373" cy="464981"/>
          </a:xfrm>
          <a:prstGeom prst="rect">
            <a:avLst/>
          </a:prstGeom>
        </p:spPr>
        <p:txBody>
          <a:bodyPr vert="horz" lIns="90675" tIns="45336" rIns="90675" bIns="45336" rtlCol="0"/>
          <a:lstStyle>
            <a:lvl1pPr algn="r">
              <a:defRPr sz="1200"/>
            </a:lvl1pPr>
          </a:lstStyle>
          <a:p>
            <a:fld id="{4336B77B-D4CB-4648-8A75-E15E3BBD8603}" type="datetimeFigureOut">
              <a:rPr lang="en-US" smtClean="0"/>
              <a:t>12/8/2021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822"/>
            <a:ext cx="2972373" cy="464981"/>
          </a:xfrm>
          <a:prstGeom prst="rect">
            <a:avLst/>
          </a:prstGeom>
        </p:spPr>
        <p:txBody>
          <a:bodyPr vert="horz" lIns="90675" tIns="45336" rIns="90675" bIns="4533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67" y="8829822"/>
            <a:ext cx="2972373" cy="464981"/>
          </a:xfrm>
          <a:prstGeom prst="rect">
            <a:avLst/>
          </a:prstGeom>
        </p:spPr>
        <p:txBody>
          <a:bodyPr vert="horz" lIns="90675" tIns="45336" rIns="90675" bIns="45336" rtlCol="0" anchor="b"/>
          <a:lstStyle>
            <a:lvl1pPr algn="r">
              <a:defRPr sz="1200"/>
            </a:lvl1pPr>
          </a:lstStyle>
          <a:p>
            <a:fld id="{587824CC-72F3-44E6-8FB4-C929D35D85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987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1"/>
            <a:ext cx="2971593" cy="464820"/>
          </a:xfrm>
          <a:prstGeom prst="rect">
            <a:avLst/>
          </a:prstGeom>
        </p:spPr>
        <p:txBody>
          <a:bodyPr vert="horz" lIns="90340" tIns="45169" rIns="90340" bIns="4516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858" y="1"/>
            <a:ext cx="2971593" cy="464820"/>
          </a:xfrm>
          <a:prstGeom prst="rect">
            <a:avLst/>
          </a:prstGeom>
        </p:spPr>
        <p:txBody>
          <a:bodyPr vert="horz" lIns="90340" tIns="45169" rIns="90340" bIns="45169" rtlCol="0"/>
          <a:lstStyle>
            <a:lvl1pPr algn="r">
              <a:defRPr sz="1200"/>
            </a:lvl1pPr>
          </a:lstStyle>
          <a:p>
            <a:fld id="{55FF2CF9-0A75-498C-A5E0-C890560FC42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5325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340" tIns="45169" rIns="90340" bIns="4516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115" y="4415792"/>
            <a:ext cx="5485778" cy="4183380"/>
          </a:xfrm>
          <a:prstGeom prst="rect">
            <a:avLst/>
          </a:prstGeom>
        </p:spPr>
        <p:txBody>
          <a:bodyPr vert="horz" lIns="90340" tIns="45169" rIns="90340" bIns="4516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" y="8829991"/>
            <a:ext cx="2971593" cy="464820"/>
          </a:xfrm>
          <a:prstGeom prst="rect">
            <a:avLst/>
          </a:prstGeom>
        </p:spPr>
        <p:txBody>
          <a:bodyPr vert="horz" lIns="90340" tIns="45169" rIns="90340" bIns="4516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858" y="8829991"/>
            <a:ext cx="2971593" cy="464820"/>
          </a:xfrm>
          <a:prstGeom prst="rect">
            <a:avLst/>
          </a:prstGeom>
        </p:spPr>
        <p:txBody>
          <a:bodyPr vert="horz" lIns="90340" tIns="45169" rIns="90340" bIns="45169" rtlCol="0" anchor="b"/>
          <a:lstStyle>
            <a:lvl1pPr algn="r">
              <a:defRPr sz="1200"/>
            </a:lvl1pPr>
          </a:lstStyle>
          <a:p>
            <a:fld id="{4B0FDA08-891D-4D24-9337-D12A075AC0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472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5325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 and intro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31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482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8608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-Lengthen Ramp CMF applied to 37 crashes on the exit ramp, all crashes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-Extend Turn Lane CMF applied to 29 crashes at the Brainard intersection</a:t>
            </a:r>
          </a:p>
          <a:p>
            <a:r>
              <a:rPr lang="en-US" dirty="0"/>
              <a:t>-Lengthen Weave CMF applied to 95 crashes on I-271 local lanes, only to rear-end’s and sideswipes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526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0200" y="695325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433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68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082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544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054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341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90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10/8/2019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41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FDA08-891D-4D24-9337-D12A075AC06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990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871538" y="5232400"/>
            <a:ext cx="11320272" cy="946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43" y="5355730"/>
            <a:ext cx="4023360" cy="699402"/>
          </a:xfrm>
          <a:prstGeom prst="rect">
            <a:avLst/>
          </a:prstGeom>
        </p:spPr>
      </p:pic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71538" y="484142"/>
            <a:ext cx="1132027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91440" rIns="0" bIns="91440" numCol="1" anchor="ctr" anchorCtr="0" compatLnSpc="1">
            <a:prstTxWarp prst="textNoShape">
              <a:avLst/>
            </a:prstTxWarp>
          </a:bodyPr>
          <a:lstStyle>
            <a:lvl1pPr algn="l">
              <a:defRPr>
                <a:latin typeface="+mj-lt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46202"/>
            <a:ext cx="11887200" cy="3571741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871538" y="1497340"/>
            <a:ext cx="11320462" cy="14886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05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05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72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5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17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143000"/>
            <a:ext cx="11430000" cy="51816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534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70971"/>
            <a:ext cx="9144000" cy="1938992"/>
          </a:xfrm>
        </p:spPr>
        <p:txBody>
          <a:bodyPr wrap="square" anchor="b">
            <a:spAutoFit/>
          </a:bodyPr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Leadership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15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Leadership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05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6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Leadership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963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tx2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Leadership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23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  <a:solidFill>
            <a:schemeClr val="accent1"/>
          </a:solidFill>
        </p:spPr>
        <p:txBody>
          <a:bodyPr tIns="9144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838200" y="1143000"/>
            <a:ext cx="1051560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Leadership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92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0972800" cy="609600"/>
          </a:xfrm>
        </p:spPr>
        <p:txBody>
          <a:bodyPr/>
          <a:lstStyle>
            <a:lvl1pPr algn="ctr">
              <a:buNone/>
              <a:defRPr sz="2400" b="1" i="1" u="sng" baseline="0">
                <a:latin typeface="+mn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Leadership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239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667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Leadership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988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914400" y="1524000"/>
            <a:ext cx="10363200" cy="44958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7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 userDrawn="1">
            <p:ph idx="1" hasCustomPrompt="1"/>
          </p:nvPr>
        </p:nvSpPr>
        <p:spPr>
          <a:xfrm>
            <a:off x="609600" y="2209800"/>
            <a:ext cx="10871200" cy="3810000"/>
          </a:xfrm>
        </p:spPr>
        <p:txBody>
          <a:bodyPr numCol="2"/>
          <a:lstStyle>
            <a:lvl3pPr>
              <a:defRPr/>
            </a:lvl3pPr>
          </a:lstStyle>
          <a:p>
            <a:pPr>
              <a:buNone/>
            </a:pPr>
            <a:r>
              <a:rPr lang="en-US" dirty="0"/>
              <a:t>Column One</a:t>
            </a:r>
          </a:p>
          <a:p>
            <a:r>
              <a:rPr lang="en-US" dirty="0"/>
              <a:t>1</a:t>
            </a:r>
          </a:p>
          <a:p>
            <a:pPr lvl="1"/>
            <a:r>
              <a:rPr lang="en-US" dirty="0"/>
              <a:t>a</a:t>
            </a:r>
          </a:p>
          <a:p>
            <a:pPr lvl="1"/>
            <a:r>
              <a:rPr lang="en-US" dirty="0"/>
              <a:t>b</a:t>
            </a:r>
          </a:p>
          <a:p>
            <a:pPr lvl="2"/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Ii</a:t>
            </a:r>
          </a:p>
          <a:p>
            <a:pPr lvl="2"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Column Two</a:t>
            </a:r>
          </a:p>
          <a:p>
            <a:r>
              <a:rPr lang="en-US" dirty="0"/>
              <a:t>2</a:t>
            </a:r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447800"/>
            <a:ext cx="11074400" cy="609600"/>
          </a:xfrm>
        </p:spPr>
        <p:txBody>
          <a:bodyPr/>
          <a:lstStyle>
            <a:lvl1pPr algn="ctr">
              <a:buNone/>
              <a:defRPr sz="2400" b="1" i="1" u="sng">
                <a:latin typeface="+mj-lt"/>
              </a:defRPr>
            </a:lvl1pPr>
          </a:lstStyle>
          <a:p>
            <a:pPr lvl="0"/>
            <a:r>
              <a:rPr lang="en-US" sz="2400" b="1" i="1" u="sng" dirty="0">
                <a:latin typeface="+mj-lt"/>
              </a:rPr>
              <a:t>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76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3920" y="1143000"/>
            <a:ext cx="10424160" cy="4906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975360" y="6324600"/>
            <a:ext cx="472440" cy="36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 anchorCtr="0">
            <a:normAutofit/>
          </a:bodyPr>
          <a:lstStyle/>
          <a:p>
            <a:pPr algn="r">
              <a:defRPr/>
            </a:pPr>
            <a:fld id="{C08E5819-54B1-418D-9241-92F644D79DBB}" type="slidenum">
              <a:rPr lang="en-US" sz="1400" b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pPr algn="r">
                <a:defRPr/>
              </a:pPr>
              <a:t>‹#›</a:t>
            </a:fld>
            <a:r>
              <a:rPr lang="en-US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|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lvl1pPr algn="l">
              <a:defRPr sz="1400" b="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2017 Leadership Meeting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018" y="6324600"/>
            <a:ext cx="2104062" cy="365760"/>
          </a:xfrm>
          <a:prstGeom prst="rect">
            <a:avLst/>
          </a:prstGeom>
        </p:spPr>
      </p:pic>
      <p:cxnSp>
        <p:nvCxnSpPr>
          <p:cNvPr id="18" name="Straight Connector 17"/>
          <p:cNvCxnSpPr/>
          <p:nvPr userDrawn="1"/>
        </p:nvCxnSpPr>
        <p:spPr>
          <a:xfrm>
            <a:off x="883920" y="6244862"/>
            <a:ext cx="10424160" cy="0"/>
          </a:xfrm>
          <a:prstGeom prst="line">
            <a:avLst/>
          </a:prstGeom>
          <a:ln w="12700" cap="rnd">
            <a:solidFill>
              <a:schemeClr val="accent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85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32" r:id="rId3"/>
    <p:sldLayoutId id="2147483728" r:id="rId4"/>
    <p:sldLayoutId id="2147483729" r:id="rId5"/>
    <p:sldLayoutId id="2147483716" r:id="rId6"/>
    <p:sldLayoutId id="2147483717" r:id="rId7"/>
    <p:sldLayoutId id="2147483718" r:id="rId8"/>
    <p:sldLayoutId id="2147483719" r:id="rId9"/>
    <p:sldLayoutId id="2147483721" r:id="rId10"/>
    <p:sldLayoutId id="2147483731" r:id="rId11"/>
    <p:sldLayoutId id="2147483730" r:id="rId12"/>
    <p:sldLayoutId id="2147483733" r:id="rId13"/>
    <p:sldLayoutId id="2147483727" r:id="rId14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 cap="all" normalizeH="0" baseline="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Georgia" pitchFamily="18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4000" b="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800">
          <a:solidFill>
            <a:schemeClr val="tx1"/>
          </a:solidFill>
          <a:latin typeface="+mn-lt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800">
          <a:solidFill>
            <a:schemeClr val="tx1"/>
          </a:solidFill>
          <a:latin typeface="+mn-lt"/>
        </a:defRPr>
      </a:lvl3pPr>
      <a:lvl4pPr marL="1828800" indent="-457200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2400">
          <a:solidFill>
            <a:schemeClr val="tx1"/>
          </a:solidFill>
          <a:latin typeface="+mn-lt"/>
        </a:defRPr>
      </a:lvl4pPr>
      <a:lvl5pPr marL="2401888" indent="-396875" algn="l" rtl="0" eaLnBrk="1" fontAlgn="base" hangingPunct="1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tabLst>
          <a:tab pos="2401888" algn="l"/>
        </a:tabLst>
        <a:defRPr sz="2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ODOT Safety committee</a:t>
            </a:r>
            <a:r>
              <a:rPr lang="en-US" sz="4000" b="1" dirty="0"/>
              <a:t>• </a:t>
            </a:r>
            <a:r>
              <a:rPr lang="en-US" b="1" dirty="0"/>
              <a:t>December 9, 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585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Countermeasures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8526" y="1295400"/>
            <a:ext cx="10820400" cy="39624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dirty="0"/>
              <a:t>Convert exit diverge from one lane to two lanes to uncork bottleneck to the Cedar loop ramp, providing a second lane to store traffic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3200" dirty="0"/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dirty="0"/>
              <a:t>Extend deceleration lane for Cedar/Brainard exit ramp 1600’ further south to provide storage for queued traffic when Brainard and Cedar exits are slammed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   </a:t>
            </a:r>
          </a:p>
        </p:txBody>
      </p:sp>
      <p:sp>
        <p:nvSpPr>
          <p:cNvPr id="9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58786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8114E1B-EB59-479E-8E45-BCD782F2B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Design challenges, proposed improvements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4E716-627B-43C8-A512-7B33CA71D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2899058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C35AF-93CC-43E7-BC91-510D894C5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66800"/>
            <a:ext cx="5774436" cy="501834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FDF6463-21B1-422A-932D-A316504D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Aux lane addition under </a:t>
            </a:r>
            <a:r>
              <a:rPr lang="en-US" dirty="0" err="1"/>
              <a:t>fairmount</a:t>
            </a:r>
            <a:r>
              <a:rPr lang="en-US" dirty="0"/>
              <a:t> w/ shift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2156F-4876-4E53-AA7A-CFE39B067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0780F3-3406-41B6-A1EF-B993A46E3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893921"/>
            <a:ext cx="4958423" cy="2202079"/>
          </a:xfrm>
          <a:prstGeom prst="rect">
            <a:avLst/>
          </a:prstGeo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0B47D0D8-0EBC-4298-B6FF-5F4030CC793F}"/>
              </a:ext>
            </a:extLst>
          </p:cNvPr>
          <p:cNvSpPr txBox="1">
            <a:spLocks/>
          </p:cNvSpPr>
          <p:nvPr/>
        </p:nvSpPr>
        <p:spPr bwMode="auto">
          <a:xfrm>
            <a:off x="6781800" y="1184240"/>
            <a:ext cx="5105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0000"/>
                </a:solidFill>
              </a:rPr>
              <a:t>65’ opening under Fairmount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Four 12’ lanes fit, 10’ outer shoulder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A 7’ wide inside shoulder is recommended for a short distance, DE required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400" kern="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2400" kern="0" dirty="0"/>
              <a:t>  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C90ED9-16FF-4923-BC01-49A97AF756AE}"/>
              </a:ext>
            </a:extLst>
          </p:cNvPr>
          <p:cNvCxnSpPr>
            <a:cxnSpLocks/>
          </p:cNvCxnSpPr>
          <p:nvPr/>
        </p:nvCxnSpPr>
        <p:spPr>
          <a:xfrm>
            <a:off x="7467600" y="5257800"/>
            <a:ext cx="2057400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07BDF7D-0DBF-4FE5-841E-AC84394EB2DC}"/>
              </a:ext>
            </a:extLst>
          </p:cNvPr>
          <p:cNvSpPr txBox="1"/>
          <p:nvPr/>
        </p:nvSpPr>
        <p:spPr>
          <a:xfrm>
            <a:off x="8267700" y="4867245"/>
            <a:ext cx="609600" cy="40011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65’</a:t>
            </a:r>
          </a:p>
        </p:txBody>
      </p:sp>
    </p:spTree>
    <p:extLst>
      <p:ext uri="{BB962C8B-B14F-4D97-AF65-F5344CB8AC3E}">
        <p14:creationId xmlns:p14="http://schemas.microsoft.com/office/powerpoint/2010/main" val="3976153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DF6463-21B1-422A-932D-A316504D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Two-lane diverge under cedar overpass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2156F-4876-4E53-AA7A-CFE39B067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0EC4F8-20D3-4182-A23A-35D733C02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023635"/>
            <a:ext cx="7125091" cy="5088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EB9EC1-8389-47D3-A262-2D6BCE48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913771"/>
            <a:ext cx="5562600" cy="2144842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68BB7A1-E683-45C6-AB13-60B919C5CDD9}"/>
              </a:ext>
            </a:extLst>
          </p:cNvPr>
          <p:cNvSpPr txBox="1">
            <a:spLocks/>
          </p:cNvSpPr>
          <p:nvPr/>
        </p:nvSpPr>
        <p:spPr bwMode="auto">
          <a:xfrm>
            <a:off x="7696200" y="984505"/>
            <a:ext cx="4495800" cy="2929265"/>
          </a:xfrm>
          <a:prstGeom prst="rect">
            <a:avLst/>
          </a:prstGeom>
          <a:solidFill>
            <a:schemeClr val="bg1">
              <a:alpha val="7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0000"/>
                </a:solidFill>
              </a:rPr>
              <a:t>78’ opening under Cedar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Shift 5’ to median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Five 12’ lanes, 10’ inside shoulder 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An 8’ wide outside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No DE required for ramp shoulder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400" kern="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2400" kern="0" dirty="0"/>
              <a:t>  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5FB5DF-528C-48D8-931F-628D69AF4B9B}"/>
              </a:ext>
            </a:extLst>
          </p:cNvPr>
          <p:cNvCxnSpPr>
            <a:cxnSpLocks/>
          </p:cNvCxnSpPr>
          <p:nvPr/>
        </p:nvCxnSpPr>
        <p:spPr>
          <a:xfrm>
            <a:off x="5753100" y="5664205"/>
            <a:ext cx="3619500" cy="9555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D18BD7A-E273-4FD1-9678-5AD9F5D7D103}"/>
              </a:ext>
            </a:extLst>
          </p:cNvPr>
          <p:cNvSpPr txBox="1"/>
          <p:nvPr/>
        </p:nvSpPr>
        <p:spPr>
          <a:xfrm>
            <a:off x="7353300" y="5273650"/>
            <a:ext cx="609600" cy="40011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78’</a:t>
            </a:r>
          </a:p>
        </p:txBody>
      </p:sp>
    </p:spTree>
    <p:extLst>
      <p:ext uri="{BB962C8B-B14F-4D97-AF65-F5344CB8AC3E}">
        <p14:creationId xmlns:p14="http://schemas.microsoft.com/office/powerpoint/2010/main" val="613334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2F8706-A70E-4C88-A570-316FF9312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 recently installed noise barrier ☹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F38EA-0A77-45B6-82ED-8FCEBA46D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929D5-3542-4A7D-8E27-F986EE0CD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914F66-A190-4C1B-BE65-F9A904732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60" y="1143000"/>
            <a:ext cx="11860280" cy="48774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0E7A9-4A63-4EEB-8C24-67D3B4742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96" y="1125673"/>
            <a:ext cx="1524000" cy="9807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83A386-1232-4810-AADD-E143047B0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3800" y="1145131"/>
            <a:ext cx="4419600" cy="5068128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0A4EB83-3894-4760-8C95-94A91514B66C}"/>
              </a:ext>
            </a:extLst>
          </p:cNvPr>
          <p:cNvSpPr txBox="1">
            <a:spLocks/>
          </p:cNvSpPr>
          <p:nvPr/>
        </p:nvSpPr>
        <p:spPr bwMode="auto">
          <a:xfrm>
            <a:off x="162396" y="4409722"/>
            <a:ext cx="7381404" cy="17515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>
                <a:solidFill>
                  <a:srgbClr val="000000"/>
                </a:solidFill>
              </a:rPr>
              <a:t>Deceleration lane begins at ½ MILE sign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Shift 10’ to median to maintain clearance to guardrail for noise barrier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sz="2400" kern="0" dirty="0"/>
              <a:t>No DE required for ramp shoulder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400" kern="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en-US" sz="2400" kern="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8515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Coordination with other projects…</a:t>
            </a:r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84ABF0-69DD-42A6-B1BC-B19F356FC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526" y="1112836"/>
            <a:ext cx="10820400" cy="490696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dirty="0"/>
              <a:t>Desired to be combined with upcoming PM overlay on I-271 local lanes (PID 104380, FY2025) to reduce cost of Safety request (for surface course, markings)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dirty="0"/>
              <a:t>Plans will be prepared on Part 1/Part 2 format, just in case they need to be split and sold separately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en-US" sz="3200" dirty="0"/>
              <a:t>D12 is requesting design services in January 2022 Programmatic to ensure plans are ready for implementation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180832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Cost 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95400"/>
            <a:ext cx="10515600" cy="3657600"/>
          </a:xfrm>
        </p:spPr>
        <p:txBody>
          <a:bodyPr/>
          <a:lstStyle/>
          <a:p>
            <a:r>
              <a:rPr lang="en-US" dirty="0"/>
              <a:t>$3.890 M Construction Cost</a:t>
            </a:r>
          </a:p>
          <a:p>
            <a:r>
              <a:rPr lang="en-US" dirty="0" err="1"/>
              <a:t>Eng</a:t>
            </a:r>
            <a:r>
              <a:rPr lang="en-US" dirty="0"/>
              <a:t> Design ~ $704,000</a:t>
            </a:r>
          </a:p>
          <a:p>
            <a:pPr lvl="1"/>
            <a:r>
              <a:rPr lang="en-US" dirty="0"/>
              <a:t>D12 will fund PE and DD design phases</a:t>
            </a:r>
          </a:p>
          <a:p>
            <a:pPr lvl="1"/>
            <a:r>
              <a:rPr lang="en-US" dirty="0"/>
              <a:t>$82,000 already spent on development, refinement</a:t>
            </a:r>
          </a:p>
          <a:p>
            <a:r>
              <a:rPr lang="en-US" dirty="0"/>
              <a:t>Additional R/W not required</a:t>
            </a:r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1542969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B/C Ratio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4724400"/>
          </a:xfrm>
        </p:spPr>
        <p:txBody>
          <a:bodyPr/>
          <a:lstStyle/>
          <a:p>
            <a:r>
              <a:rPr lang="en-US" sz="3200" dirty="0"/>
              <a:t>Safety Ask Based on Safety Benefits Estimated in ECAT to produce a B/C ratio approximately 1.0</a:t>
            </a:r>
          </a:p>
          <a:p>
            <a:pPr lvl="1"/>
            <a:r>
              <a:rPr lang="en-US" sz="2400" dirty="0"/>
              <a:t>“Lengthen Ramp” CMF1 = 0.80</a:t>
            </a:r>
          </a:p>
          <a:p>
            <a:pPr lvl="1"/>
            <a:r>
              <a:rPr lang="en-US" sz="2400" dirty="0"/>
              <a:t>“Extend the Left/Right Turn Lane” (VDOT) CMF2 = 0.85</a:t>
            </a:r>
          </a:p>
          <a:p>
            <a:pPr lvl="1"/>
            <a:r>
              <a:rPr lang="en-US" sz="2400" dirty="0"/>
              <a:t>“Lengthen Weave Distance” CMF3 = 0.70 (only applied between 10.05 to 10.92) </a:t>
            </a:r>
          </a:p>
          <a:p>
            <a:endParaRPr lang="en-US" sz="3200" dirty="0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729394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26707" y="1943100"/>
            <a:ext cx="2738587" cy="2971800"/>
          </a:xfrm>
          <a:prstGeom prst="roundRect">
            <a:avLst>
              <a:gd name="adj" fmla="val 11102"/>
            </a:avLst>
          </a:prstGeom>
          <a:solidFill>
            <a:schemeClr val="tx2"/>
          </a:solidFill>
          <a:ln w="196850" cmpd="dbl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dirty="0">
                <a:latin typeface="Franklin Gothic Demi" panose="020B0703020102020204" pitchFamily="34" charset="0"/>
              </a:rPr>
              <a:t>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382000" y="5867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i="1" dirty="0">
                <a:latin typeface="+mj-lt"/>
              </a:rPr>
              <a:t>Last updated </a:t>
            </a:r>
            <a:fld id="{CDA22860-E94C-4AD2-BD07-62D8D5C23F96}" type="datetime1">
              <a:rPr lang="en-US" b="1" i="1" smtClean="0">
                <a:latin typeface="+mj-lt"/>
              </a:rPr>
              <a:t>12/8/2021</a:t>
            </a:fld>
            <a:endParaRPr lang="en-US" b="1" i="1" dirty="0">
              <a:latin typeface="+mj-lt"/>
            </a:endParaRPr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53538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2F8706-A70E-4C88-A570-316FF9312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F38EA-0A77-45B6-82ED-8FCEBA46D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929D5-3542-4A7D-8E27-F986EE0CD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2017 Leadership Meeting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D577E49-B60F-40C4-A901-3E6080622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60" y="1259728"/>
            <a:ext cx="10955279" cy="4991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E51C7D-83A3-43AE-AE74-626D98249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429000"/>
            <a:ext cx="2048161" cy="12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76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45723"/>
            <a:ext cx="9144000" cy="2369880"/>
          </a:xfrm>
        </p:spPr>
        <p:txBody>
          <a:bodyPr/>
          <a:lstStyle/>
          <a:p>
            <a:r>
              <a:rPr lang="en-US" dirty="0"/>
              <a:t>Cuy-271-8.36</a:t>
            </a:r>
            <a:br>
              <a:rPr lang="en-US" dirty="0"/>
            </a:br>
            <a:r>
              <a:rPr lang="en-US" sz="4400" dirty="0"/>
              <a:t>Safety funding application</a:t>
            </a:r>
            <a:br>
              <a:rPr lang="en-US" sz="4400" dirty="0"/>
            </a:br>
            <a:r>
              <a:rPr lang="en-US" sz="4400" dirty="0"/>
              <a:t>ODOT District 12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341562"/>
          </a:xfrm>
        </p:spPr>
        <p:txBody>
          <a:bodyPr/>
          <a:lstStyle/>
          <a:p>
            <a:r>
              <a:rPr lang="en-US" dirty="0"/>
              <a:t>Brian Blayney, ODOT District 12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</p:spTree>
    <p:extLst>
      <p:ext uri="{BB962C8B-B14F-4D97-AF65-F5344CB8AC3E}">
        <p14:creationId xmlns:p14="http://schemas.microsoft.com/office/powerpoint/2010/main" val="342752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Area map</a:t>
            </a:r>
          </a:p>
        </p:txBody>
      </p:sp>
      <p:sp>
        <p:nvSpPr>
          <p:cNvPr id="13" name="Footer Placeholder 17"/>
          <p:cNvSpPr txBox="1">
            <a:spLocks/>
          </p:cNvSpPr>
          <p:nvPr/>
        </p:nvSpPr>
        <p:spPr>
          <a:xfrm>
            <a:off x="1371600" y="6335444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0" kern="120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sp>
        <p:nvSpPr>
          <p:cNvPr id="6" name="TextBox 5"/>
          <p:cNvSpPr txBox="1"/>
          <p:nvPr/>
        </p:nvSpPr>
        <p:spPr>
          <a:xfrm rot="4528034">
            <a:off x="7457819" y="438616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I-71</a:t>
            </a:r>
          </a:p>
        </p:txBody>
      </p:sp>
      <p:sp>
        <p:nvSpPr>
          <p:cNvPr id="20" name="TextBox 19"/>
          <p:cNvSpPr txBox="1"/>
          <p:nvPr/>
        </p:nvSpPr>
        <p:spPr>
          <a:xfrm rot="1217974">
            <a:off x="8046717" y="378384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I-80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64080" y="53340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SR 82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9CFC6-D9D7-48ED-9660-3E4DB3556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11" y="1029176"/>
            <a:ext cx="8213507" cy="50526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7C4EA4-C04E-4B88-8810-026FD39421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115" y="610807"/>
            <a:ext cx="3564608" cy="4368059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76200">
              <a:schemeClr val="bg1">
                <a:alpha val="40000"/>
              </a:schemeClr>
            </a:glo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8870EF8-9EBF-4273-A660-FDE247AF3066}"/>
              </a:ext>
            </a:extLst>
          </p:cNvPr>
          <p:cNvSpPr/>
          <p:nvPr/>
        </p:nvSpPr>
        <p:spPr>
          <a:xfrm>
            <a:off x="6400800" y="3208104"/>
            <a:ext cx="347044" cy="48791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CA8B2D-CF99-45CF-ADAB-D8196220908D}"/>
              </a:ext>
            </a:extLst>
          </p:cNvPr>
          <p:cNvSpPr txBox="1"/>
          <p:nvPr/>
        </p:nvSpPr>
        <p:spPr>
          <a:xfrm>
            <a:off x="8418096" y="1018401"/>
            <a:ext cx="725904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Cedar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FF11528-F8B3-4A22-A82E-67343B4DC5A1}"/>
              </a:ext>
            </a:extLst>
          </p:cNvPr>
          <p:cNvSpPr txBox="1"/>
          <p:nvPr/>
        </p:nvSpPr>
        <p:spPr>
          <a:xfrm>
            <a:off x="7467600" y="3685401"/>
            <a:ext cx="914400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Fairmount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C65708-3C71-4953-81C6-4E9CDC9A83CD}"/>
              </a:ext>
            </a:extLst>
          </p:cNvPr>
          <p:cNvSpPr txBox="1"/>
          <p:nvPr/>
        </p:nvSpPr>
        <p:spPr>
          <a:xfrm rot="16200000">
            <a:off x="9968301" y="2147500"/>
            <a:ext cx="914400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Brainard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93B5A6-9234-4D8F-B996-A284050F77FD}"/>
              </a:ext>
            </a:extLst>
          </p:cNvPr>
          <p:cNvSpPr txBox="1"/>
          <p:nvPr/>
        </p:nvSpPr>
        <p:spPr>
          <a:xfrm rot="16200000">
            <a:off x="6853645" y="2112109"/>
            <a:ext cx="1594782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Richmond (SR 175)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2C3C549-4657-411C-B4DE-7E68CF9F03A8}"/>
              </a:ext>
            </a:extLst>
          </p:cNvPr>
          <p:cNvSpPr txBox="1"/>
          <p:nvPr/>
        </p:nvSpPr>
        <p:spPr>
          <a:xfrm rot="19397537">
            <a:off x="10301684" y="787061"/>
            <a:ext cx="662368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I-271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8A90BF-063F-4852-8C54-5CDB313D9907}"/>
              </a:ext>
            </a:extLst>
          </p:cNvPr>
          <p:cNvCxnSpPr>
            <a:cxnSpLocks/>
          </p:cNvCxnSpPr>
          <p:nvPr/>
        </p:nvCxnSpPr>
        <p:spPr>
          <a:xfrm flipV="1">
            <a:off x="6400800" y="615115"/>
            <a:ext cx="1066800" cy="25929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DD6F6EE-0144-41B0-AC1A-DC6EA7EE7E87}"/>
              </a:ext>
            </a:extLst>
          </p:cNvPr>
          <p:cNvCxnSpPr>
            <a:cxnSpLocks/>
          </p:cNvCxnSpPr>
          <p:nvPr/>
        </p:nvCxnSpPr>
        <p:spPr>
          <a:xfrm>
            <a:off x="6400800" y="3685401"/>
            <a:ext cx="1106238" cy="1297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1D033218-7919-40F5-A245-6B4B2D26E337}"/>
              </a:ext>
            </a:extLst>
          </p:cNvPr>
          <p:cNvSpPr/>
          <p:nvPr/>
        </p:nvSpPr>
        <p:spPr>
          <a:xfrm>
            <a:off x="9260364" y="3924300"/>
            <a:ext cx="76200" cy="76200"/>
          </a:xfrm>
          <a:prstGeom prst="ellipse">
            <a:avLst/>
          </a:prstGeom>
          <a:solidFill>
            <a:schemeClr val="bg1">
              <a:alpha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D3FD770-1A47-4A79-A9E6-C68288A00019}"/>
              </a:ext>
            </a:extLst>
          </p:cNvPr>
          <p:cNvSpPr/>
          <p:nvPr/>
        </p:nvSpPr>
        <p:spPr>
          <a:xfrm>
            <a:off x="9279422" y="3036548"/>
            <a:ext cx="76200" cy="76200"/>
          </a:xfrm>
          <a:prstGeom prst="ellipse">
            <a:avLst/>
          </a:prstGeom>
          <a:solidFill>
            <a:schemeClr val="bg1">
              <a:alpha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059F22D-8E18-4055-8FA2-875D21056612}"/>
              </a:ext>
            </a:extLst>
          </p:cNvPr>
          <p:cNvSpPr/>
          <p:nvPr/>
        </p:nvSpPr>
        <p:spPr>
          <a:xfrm>
            <a:off x="9369409" y="3090623"/>
            <a:ext cx="460391" cy="1859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814774-DD0E-4806-B9FD-7A8FEF3709B8}"/>
              </a:ext>
            </a:extLst>
          </p:cNvPr>
          <p:cNvSpPr txBox="1"/>
          <p:nvPr/>
        </p:nvSpPr>
        <p:spPr>
          <a:xfrm>
            <a:off x="9325829" y="3052806"/>
            <a:ext cx="609601" cy="261610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100" dirty="0">
                <a:ln w="6350">
                  <a:noFill/>
                </a:ln>
              </a:rPr>
              <a:t>10.05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187FC79-BB8B-44A8-B968-98C2A9D4BC6A}"/>
              </a:ext>
            </a:extLst>
          </p:cNvPr>
          <p:cNvSpPr/>
          <p:nvPr/>
        </p:nvSpPr>
        <p:spPr>
          <a:xfrm>
            <a:off x="9325829" y="4007644"/>
            <a:ext cx="427771" cy="1859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349A69-7D21-4116-B044-5C4ADCE7BD41}"/>
              </a:ext>
            </a:extLst>
          </p:cNvPr>
          <p:cNvSpPr txBox="1"/>
          <p:nvPr/>
        </p:nvSpPr>
        <p:spPr>
          <a:xfrm>
            <a:off x="9279422" y="3957310"/>
            <a:ext cx="609601" cy="261610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100" dirty="0">
                <a:ln w="6350">
                  <a:noFill/>
                </a:ln>
              </a:rPr>
              <a:t>9.75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76B393A-C986-42C4-95E7-106E69A8B80B}"/>
              </a:ext>
            </a:extLst>
          </p:cNvPr>
          <p:cNvSpPr/>
          <p:nvPr/>
        </p:nvSpPr>
        <p:spPr>
          <a:xfrm>
            <a:off x="10058400" y="1289857"/>
            <a:ext cx="76200" cy="76200"/>
          </a:xfrm>
          <a:prstGeom prst="ellipse">
            <a:avLst/>
          </a:prstGeom>
          <a:solidFill>
            <a:schemeClr val="bg1">
              <a:alpha val="9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92A1C4F-3C39-4E40-A5C4-BB080A5C4513}"/>
              </a:ext>
            </a:extLst>
          </p:cNvPr>
          <p:cNvSpPr/>
          <p:nvPr/>
        </p:nvSpPr>
        <p:spPr>
          <a:xfrm rot="2381504">
            <a:off x="10026626" y="1486276"/>
            <a:ext cx="460391" cy="1859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6A966B9-349D-4630-83A6-7AF47BFE70DF}"/>
              </a:ext>
            </a:extLst>
          </p:cNvPr>
          <p:cNvSpPr txBox="1"/>
          <p:nvPr/>
        </p:nvSpPr>
        <p:spPr>
          <a:xfrm rot="2411369">
            <a:off x="9979771" y="1462419"/>
            <a:ext cx="609601" cy="261610"/>
          </a:xfrm>
          <a:prstGeom prst="rect">
            <a:avLst/>
          </a:prstGeom>
          <a:noFill/>
          <a:effectLst>
            <a:softEdge rad="50800"/>
          </a:effectLst>
        </p:spPr>
        <p:txBody>
          <a:bodyPr wrap="square" rtlCol="0">
            <a:spAutoFit/>
          </a:bodyPr>
          <a:lstStyle/>
          <a:p>
            <a:r>
              <a:rPr lang="en-US" sz="1100" dirty="0">
                <a:ln w="6350">
                  <a:noFill/>
                </a:ln>
              </a:rPr>
              <a:t>10.88</a:t>
            </a:r>
          </a:p>
        </p:txBody>
      </p:sp>
    </p:spTree>
    <p:extLst>
      <p:ext uri="{BB962C8B-B14F-4D97-AF65-F5344CB8AC3E}">
        <p14:creationId xmlns:p14="http://schemas.microsoft.com/office/powerpoint/2010/main" val="213641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Purpose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5245" y="1752600"/>
            <a:ext cx="5257800" cy="37338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Manage queues that extend onto NB I-271 from the Cedar/Brainard exit ramp (Ramp terminal capacity improvement completed on PID 97676 competed in 2018)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Mitigate 161 crashes that occurred within study area on I-271 (2017-2019)</a:t>
            </a:r>
          </a:p>
        </p:txBody>
      </p:sp>
      <p:sp>
        <p:nvSpPr>
          <p:cNvPr id="10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2F39D6-C493-46D3-852E-EC47C7E0D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863" y="1558353"/>
            <a:ext cx="5972892" cy="41222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C60B66-9426-4BC2-BC62-D7751B81E20F}"/>
              </a:ext>
            </a:extLst>
          </p:cNvPr>
          <p:cNvSpPr txBox="1"/>
          <p:nvPr/>
        </p:nvSpPr>
        <p:spPr>
          <a:xfrm>
            <a:off x="5867400" y="1628001"/>
            <a:ext cx="2133600" cy="276999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October 19, 2021 7:50 AM</a:t>
            </a:r>
          </a:p>
        </p:txBody>
      </p:sp>
    </p:spTree>
    <p:extLst>
      <p:ext uri="{BB962C8B-B14F-4D97-AF65-F5344CB8AC3E}">
        <p14:creationId xmlns:p14="http://schemas.microsoft.com/office/powerpoint/2010/main" val="356838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HSIP Urban Freeway rankings</a:t>
            </a:r>
          </a:p>
        </p:txBody>
      </p:sp>
      <p:sp>
        <p:nvSpPr>
          <p:cNvPr id="13" name="Footer Placeholder 17"/>
          <p:cNvSpPr txBox="1">
            <a:spLocks/>
          </p:cNvSpPr>
          <p:nvPr/>
        </p:nvSpPr>
        <p:spPr>
          <a:xfrm>
            <a:off x="1371600" y="6335444"/>
            <a:ext cx="7756218" cy="365760"/>
          </a:xfrm>
          <a:prstGeom prst="rect">
            <a:avLst/>
          </a:prstGeom>
          <a:ln/>
        </p:spPr>
        <p:txBody>
          <a:bodyPr anchor="ctr" anchorCtr="0">
            <a:norm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b="0" kern="1200" spc="1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sp>
        <p:nvSpPr>
          <p:cNvPr id="6" name="TextBox 5"/>
          <p:cNvSpPr txBox="1"/>
          <p:nvPr/>
        </p:nvSpPr>
        <p:spPr>
          <a:xfrm rot="4528034">
            <a:off x="7457819" y="4386167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I-71</a:t>
            </a:r>
          </a:p>
        </p:txBody>
      </p:sp>
      <p:sp>
        <p:nvSpPr>
          <p:cNvPr id="20" name="TextBox 19"/>
          <p:cNvSpPr txBox="1"/>
          <p:nvPr/>
        </p:nvSpPr>
        <p:spPr>
          <a:xfrm rot="1217974">
            <a:off x="8046717" y="3783846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I-80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64080" y="53340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SR 82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F15A9-7D7C-47B7-B3E9-1CE77677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1" y="1708348"/>
            <a:ext cx="4568567" cy="38103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A90C2-62A0-4A0F-9762-2D40C4686C60}"/>
              </a:ext>
            </a:extLst>
          </p:cNvPr>
          <p:cNvSpPr txBox="1"/>
          <p:nvPr/>
        </p:nvSpPr>
        <p:spPr>
          <a:xfrm>
            <a:off x="3840009" y="2119695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2018 </a:t>
            </a:r>
            <a:r>
              <a:rPr lang="en-US" b="1" dirty="0" err="1">
                <a:solidFill>
                  <a:srgbClr val="FF0000"/>
                </a:solidFill>
              </a:rPr>
              <a:t>UrbFwy</a:t>
            </a:r>
            <a:r>
              <a:rPr lang="en-US" b="1" dirty="0">
                <a:solidFill>
                  <a:srgbClr val="FF0000"/>
                </a:solidFill>
              </a:rPr>
              <a:t>, Rank 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AF8D95-7364-40D6-81F6-7659C64A0F0F}"/>
              </a:ext>
            </a:extLst>
          </p:cNvPr>
          <p:cNvSpPr txBox="1"/>
          <p:nvPr/>
        </p:nvSpPr>
        <p:spPr>
          <a:xfrm>
            <a:off x="3429000" y="2466863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2018 </a:t>
            </a:r>
            <a:r>
              <a:rPr lang="en-US" sz="1400" dirty="0" err="1">
                <a:solidFill>
                  <a:srgbClr val="FF0000"/>
                </a:solidFill>
              </a:rPr>
              <a:t>UrbRamp</a:t>
            </a:r>
            <a:r>
              <a:rPr lang="en-US" sz="1400" dirty="0">
                <a:solidFill>
                  <a:srgbClr val="FF0000"/>
                </a:solidFill>
              </a:rPr>
              <a:t>, Rank 98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526B05-B0A8-49BD-AC13-BA618C094F78}"/>
              </a:ext>
            </a:extLst>
          </p:cNvPr>
          <p:cNvSpPr txBox="1"/>
          <p:nvPr/>
        </p:nvSpPr>
        <p:spPr>
          <a:xfrm>
            <a:off x="2819400" y="4565116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2018 </a:t>
            </a:r>
            <a:r>
              <a:rPr lang="en-US" b="1" dirty="0" err="1">
                <a:solidFill>
                  <a:srgbClr val="FF0000"/>
                </a:solidFill>
              </a:rPr>
              <a:t>UrbFwy</a:t>
            </a:r>
            <a:r>
              <a:rPr lang="en-US" b="1" dirty="0">
                <a:solidFill>
                  <a:srgbClr val="FF0000"/>
                </a:solidFill>
              </a:rPr>
              <a:t>, Rank 62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DA18F6-83DB-4414-A50C-A012E5A801CC}"/>
              </a:ext>
            </a:extLst>
          </p:cNvPr>
          <p:cNvSpPr txBox="1"/>
          <p:nvPr/>
        </p:nvSpPr>
        <p:spPr>
          <a:xfrm>
            <a:off x="2821021" y="3442092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2018 </a:t>
            </a:r>
            <a:r>
              <a:rPr lang="en-US" sz="1400" dirty="0" err="1">
                <a:solidFill>
                  <a:srgbClr val="FF0000"/>
                </a:solidFill>
              </a:rPr>
              <a:t>UrbFwy</a:t>
            </a:r>
            <a:r>
              <a:rPr lang="en-US" sz="1400" dirty="0">
                <a:solidFill>
                  <a:srgbClr val="FF0000"/>
                </a:solidFill>
              </a:rPr>
              <a:t>, Rank 350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BFFB399-5379-451F-9E62-16691DDC461E}"/>
              </a:ext>
            </a:extLst>
          </p:cNvPr>
          <p:cNvSpPr txBox="1"/>
          <p:nvPr/>
        </p:nvSpPr>
        <p:spPr>
          <a:xfrm>
            <a:off x="2783732" y="4142589"/>
            <a:ext cx="2819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2018 </a:t>
            </a:r>
            <a:r>
              <a:rPr lang="en-US" sz="1400" dirty="0" err="1">
                <a:solidFill>
                  <a:srgbClr val="FF0000"/>
                </a:solidFill>
              </a:rPr>
              <a:t>UrbFwy</a:t>
            </a:r>
            <a:r>
              <a:rPr lang="en-US" sz="1400" dirty="0">
                <a:solidFill>
                  <a:srgbClr val="FF0000"/>
                </a:solidFill>
              </a:rPr>
              <a:t>, Rank 458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38B69C1-8139-498C-A14B-B8BE66181F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662754"/>
              </p:ext>
            </p:extLst>
          </p:nvPr>
        </p:nvGraphicFramePr>
        <p:xfrm>
          <a:off x="6453679" y="2084744"/>
          <a:ext cx="5181599" cy="3057525"/>
        </p:xfrm>
        <a:graphic>
          <a:graphicData uri="http://schemas.openxmlformats.org/drawingml/2006/table">
            <a:tbl>
              <a:tblPr/>
              <a:tblGrid>
                <a:gridCol w="447401">
                  <a:extLst>
                    <a:ext uri="{9D8B030D-6E8A-4147-A177-3AD203B41FA5}">
                      <a16:colId xmlns:a16="http://schemas.microsoft.com/office/drawing/2014/main" val="2506070129"/>
                    </a:ext>
                  </a:extLst>
                </a:gridCol>
                <a:gridCol w="583842">
                  <a:extLst>
                    <a:ext uri="{9D8B030D-6E8A-4147-A177-3AD203B41FA5}">
                      <a16:colId xmlns:a16="http://schemas.microsoft.com/office/drawing/2014/main" val="2887064070"/>
                    </a:ext>
                  </a:extLst>
                </a:gridCol>
                <a:gridCol w="583842">
                  <a:extLst>
                    <a:ext uri="{9D8B030D-6E8A-4147-A177-3AD203B41FA5}">
                      <a16:colId xmlns:a16="http://schemas.microsoft.com/office/drawing/2014/main" val="1898379336"/>
                    </a:ext>
                  </a:extLst>
                </a:gridCol>
                <a:gridCol w="583842">
                  <a:extLst>
                    <a:ext uri="{9D8B030D-6E8A-4147-A177-3AD203B41FA5}">
                      <a16:colId xmlns:a16="http://schemas.microsoft.com/office/drawing/2014/main" val="2808597514"/>
                    </a:ext>
                  </a:extLst>
                </a:gridCol>
                <a:gridCol w="583842">
                  <a:extLst>
                    <a:ext uri="{9D8B030D-6E8A-4147-A177-3AD203B41FA5}">
                      <a16:colId xmlns:a16="http://schemas.microsoft.com/office/drawing/2014/main" val="3830410226"/>
                    </a:ext>
                  </a:extLst>
                </a:gridCol>
                <a:gridCol w="1231146">
                  <a:extLst>
                    <a:ext uri="{9D8B030D-6E8A-4147-A177-3AD203B41FA5}">
                      <a16:colId xmlns:a16="http://schemas.microsoft.com/office/drawing/2014/main" val="1951575828"/>
                    </a:ext>
                  </a:extLst>
                </a:gridCol>
                <a:gridCol w="583842">
                  <a:extLst>
                    <a:ext uri="{9D8B030D-6E8A-4147-A177-3AD203B41FA5}">
                      <a16:colId xmlns:a16="http://schemas.microsoft.com/office/drawing/2014/main" val="4277266310"/>
                    </a:ext>
                  </a:extLst>
                </a:gridCol>
                <a:gridCol w="583842">
                  <a:extLst>
                    <a:ext uri="{9D8B030D-6E8A-4147-A177-3AD203B41FA5}">
                      <a16:colId xmlns:a16="http://schemas.microsoft.com/office/drawing/2014/main" val="1353075984"/>
                    </a:ext>
                  </a:extLst>
                </a:gridCol>
              </a:tblGrid>
              <a:tr h="762000"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 Urban Freeway Peak Searching Excess Locations (2016-2020), Top 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143363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0" marR="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 Observed Crashes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Predicted Crashes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Expected Crashes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Expected Excess Crashes</a:t>
                      </a: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NLF ID</a:t>
                      </a:r>
                    </a:p>
                  </a:txBody>
                  <a:tcPr marL="0" marR="0" marT="0" marB="0" vert="vert27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Begin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Logpoint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End 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Logpoint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64083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73.37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59.18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45.57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SCUYIR00271**C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11.072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11.172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4205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34.24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29.34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15.73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SCUYIR00271**C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10.872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10.972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2453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12.68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SCUYIR00271**C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9.700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9.800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68234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19.57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4.54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SCUYIR00271**C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11.272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11.372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8966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16.97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SCUYIR00271**C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385054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13.61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0.70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SCUYIR00271**C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10.560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10.660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49961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12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/>
              <a:t>Existing conditions – Ramp volumes</a:t>
            </a:r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3909" y="1475589"/>
            <a:ext cx="534209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+mn-lt"/>
              </a:rPr>
              <a:t>The right lane on NB I-271 is over capacity – 750 </a:t>
            </a:r>
            <a:r>
              <a:rPr lang="en-US" sz="2800" dirty="0" err="1">
                <a:latin typeface="+mn-lt"/>
              </a:rPr>
              <a:t>veh</a:t>
            </a:r>
            <a:r>
              <a:rPr lang="en-US" sz="2800" dirty="0">
                <a:latin typeface="+mn-lt"/>
              </a:rPr>
              <a:t> to Brainard and 1400 </a:t>
            </a:r>
            <a:r>
              <a:rPr lang="en-US" sz="2800" dirty="0" err="1">
                <a:latin typeface="+mn-lt"/>
              </a:rPr>
              <a:t>veh</a:t>
            </a:r>
            <a:r>
              <a:rPr lang="en-US" sz="2800" dirty="0">
                <a:latin typeface="+mn-lt"/>
              </a:rPr>
              <a:t> to WB Cedar (PM peak)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+mn-lt"/>
              </a:rPr>
              <a:t>Traffic entering NB I-271 from express lanes must cross 3 lanes to exit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800" dirty="0">
                <a:latin typeface="+mn-lt"/>
              </a:rPr>
              <a:t>AM and PM exiting DHV’s are nearly identical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08B47-636F-441C-93E7-9F6D3C91F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1328636"/>
            <a:ext cx="4512235" cy="4572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E04E7E-FD3C-4F1C-BE6A-C96C996AC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4790" y="5245309"/>
            <a:ext cx="2676845" cy="65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82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365760" tIns="91440" rIns="365760" bIns="0" numCol="1" anchor="b" anchorCtr="0" compatLnSpc="1">
            <a:prstTxWarp prst="textNoShape">
              <a:avLst/>
            </a:prstTxWarp>
          </a:bodyPr>
          <a:lstStyle/>
          <a:p>
            <a:r>
              <a:rPr lang="en-US" dirty="0" err="1"/>
              <a:t>ExISTING</a:t>
            </a:r>
            <a:r>
              <a:rPr lang="en-US" dirty="0"/>
              <a:t> CONDITIONS - CRASHES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69974"/>
            <a:ext cx="5257800" cy="4939674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400" dirty="0"/>
              <a:t>296 crashes occurred NB I-271 between log points 8.36 to 11.40 including interchange ramps (2017 to 2019)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Rear-end and sideswipe-passing crashes comprise 82 percent of all crashes.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2018 HSIP Urban Freeway segments #12, #62, #350, and #452. </a:t>
            </a:r>
          </a:p>
        </p:txBody>
      </p:sp>
      <p:sp>
        <p:nvSpPr>
          <p:cNvPr id="10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1447800" y="6324600"/>
            <a:ext cx="7756218" cy="365760"/>
          </a:xfrm>
        </p:spPr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B9B5A-9695-4E19-A55A-1FA06C4F4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115" y="1056119"/>
            <a:ext cx="5254833" cy="19909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70B216-A676-4CFD-95C6-1FE963C46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493463"/>
            <a:ext cx="5545103" cy="2602537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3670794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FDF6463-21B1-422A-932D-A316504D9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diagrams from OH1 Narratives…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2156F-4876-4E53-AA7A-CFE39B067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2169DF-CBD6-470E-8CF6-DE53B6F5A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63939">
            <a:off x="179535" y="2473297"/>
            <a:ext cx="3657600" cy="3455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8A31E2-8059-46F9-96DE-1CE22AAE5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245">
            <a:off x="747545" y="1280037"/>
            <a:ext cx="3657600" cy="29246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E5E104-92DF-4A83-90AC-DC55A0634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9550">
            <a:off x="1497819" y="2959410"/>
            <a:ext cx="3657600" cy="29034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3EC973-31C1-40CF-813F-B8A63E81D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07067">
            <a:off x="3743930" y="4024097"/>
            <a:ext cx="3657600" cy="22328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089951-D0E1-4B9F-8431-60C3BB3543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97143">
            <a:off x="3923120" y="1178265"/>
            <a:ext cx="3657600" cy="27393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B7F41F-214E-45A3-ABE5-5D9E915C7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87260">
            <a:off x="6639029" y="1027885"/>
            <a:ext cx="3122757" cy="3429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61D4B6-20CA-4012-AFA2-A418F0418C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311484">
            <a:off x="6492864" y="2147921"/>
            <a:ext cx="3657600" cy="29223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11BAD9-1110-4C1A-BECF-55AF2AA666E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65831">
            <a:off x="8444232" y="2983028"/>
            <a:ext cx="3657600" cy="31030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918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2F8706-A70E-4C88-A570-316FF9312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countermeasures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07D13410-FD0F-48B9-B5EA-9A795F06B0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385" y="2743201"/>
            <a:ext cx="4800600" cy="305492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C929D5-3542-4A7D-8E27-F986EE0CDB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CUY-271-8.36 Funding Presentation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179B79-7151-4197-9ADC-5E283BC04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372" y="2743200"/>
            <a:ext cx="4740228" cy="3054927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B2A329B-74BB-4C64-A04C-F17C1BBEF9BA}"/>
              </a:ext>
            </a:extLst>
          </p:cNvPr>
          <p:cNvSpPr txBox="1">
            <a:spLocks/>
          </p:cNvSpPr>
          <p:nvPr/>
        </p:nvSpPr>
        <p:spPr bwMode="auto">
          <a:xfrm>
            <a:off x="685800" y="1066800"/>
            <a:ext cx="10820400" cy="185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4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2pPr>
            <a:lvl3pPr marL="13716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800">
                <a:solidFill>
                  <a:schemeClr val="tx1"/>
                </a:solidFill>
                <a:latin typeface="+mn-lt"/>
              </a:defRPr>
            </a:lvl3pPr>
            <a:lvl4pPr marL="18288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400">
                <a:solidFill>
                  <a:schemeClr val="tx1"/>
                </a:solidFill>
                <a:latin typeface="+mn-lt"/>
              </a:defRPr>
            </a:lvl4pPr>
            <a:lvl5pPr marL="2401888" indent="-396875" algn="l" rtl="0" eaLnBrk="1" fontAlgn="base" hangingPunct="1">
              <a:spcBef>
                <a:spcPct val="20000"/>
              </a:spcBef>
              <a:spcAft>
                <a:spcPct val="0"/>
              </a:spcAft>
              <a:buFont typeface="Courier New" panose="02070309020205020404" pitchFamily="49" charset="0"/>
              <a:buChar char="o"/>
              <a:tabLst>
                <a:tab pos="2401888" algn="l"/>
              </a:tabLst>
              <a:defRPr sz="2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3200" kern="0" dirty="0"/>
              <a:t>Reverse express lane entrance and exit access with I-271 local lanes between Chagrin and Cedar, adding another 3000’ to provide more room for weaving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endParaRPr lang="en-US" sz="3600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482553-77D7-44B8-9236-33FD9356E0EB}"/>
              </a:ext>
            </a:extLst>
          </p:cNvPr>
          <p:cNvSpPr txBox="1"/>
          <p:nvPr/>
        </p:nvSpPr>
        <p:spPr>
          <a:xfrm>
            <a:off x="2125685" y="5812136"/>
            <a:ext cx="2286000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Existing Condition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03CC6-2D71-47E8-89D6-1114C539018B}"/>
              </a:ext>
            </a:extLst>
          </p:cNvPr>
          <p:cNvSpPr txBox="1"/>
          <p:nvPr/>
        </p:nvSpPr>
        <p:spPr>
          <a:xfrm>
            <a:off x="7976727" y="5812136"/>
            <a:ext cx="2454582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effectLst>
            <a:softEdge rad="254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Proposed Condition</a:t>
            </a:r>
          </a:p>
        </p:txBody>
      </p:sp>
    </p:spTree>
    <p:extLst>
      <p:ext uri="{BB962C8B-B14F-4D97-AF65-F5344CB8AC3E}">
        <p14:creationId xmlns:p14="http://schemas.microsoft.com/office/powerpoint/2010/main" val="2015169347"/>
      </p:ext>
    </p:extLst>
  </p:cSld>
  <p:clrMapOvr>
    <a:masterClrMapping/>
  </p:clrMapOvr>
</p:sld>
</file>

<file path=ppt/theme/theme1.xml><?xml version="1.0" encoding="utf-8"?>
<a:theme xmlns:a="http://schemas.openxmlformats.org/drawingml/2006/main" name="ODOT Master - Business Card Look">
  <a:themeElements>
    <a:clrScheme name="Custom 1">
      <a:dk1>
        <a:srgbClr val="000000"/>
      </a:dk1>
      <a:lt1>
        <a:sysClr val="window" lastClr="FFFFFF"/>
      </a:lt1>
      <a:dk2>
        <a:srgbClr val="009969"/>
      </a:dk2>
      <a:lt2>
        <a:srgbClr val="D6D2C4"/>
      </a:lt2>
      <a:accent1>
        <a:srgbClr val="1F2A44"/>
      </a:accent1>
      <a:accent2>
        <a:srgbClr val="00B5E2"/>
      </a:accent2>
      <a:accent3>
        <a:srgbClr val="DC582A"/>
      </a:accent3>
      <a:accent4>
        <a:srgbClr val="9E2A2B"/>
      </a:accent4>
      <a:accent5>
        <a:srgbClr val="D7C826"/>
      </a:accent5>
      <a:accent6>
        <a:srgbClr val="F68D2E"/>
      </a:accent6>
      <a:hlink>
        <a:srgbClr val="40BAC8"/>
      </a:hlink>
      <a:folHlink>
        <a:srgbClr val="152F5F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DOT Template-16by9.pptx" id="{B8A64204-9C3D-4405-94A5-4669C09D355B}" vid="{37586E3E-C3B7-4044-BA74-BAD504D5A10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ysClr val="window" lastClr="FFFFFF"/>
    </a:lt1>
    <a:dk2>
      <a:srgbClr val="009969"/>
    </a:dk2>
    <a:lt2>
      <a:srgbClr val="D6D2C4"/>
    </a:lt2>
    <a:accent1>
      <a:srgbClr val="1F2A44"/>
    </a:accent1>
    <a:accent2>
      <a:srgbClr val="00B5E2"/>
    </a:accent2>
    <a:accent3>
      <a:srgbClr val="DC582A"/>
    </a:accent3>
    <a:accent4>
      <a:srgbClr val="9E2A2B"/>
    </a:accent4>
    <a:accent5>
      <a:srgbClr val="D7C826"/>
    </a:accent5>
    <a:accent6>
      <a:srgbClr val="F68D2E"/>
    </a:accent6>
    <a:hlink>
      <a:srgbClr val="40BAC8"/>
    </a:hlink>
    <a:folHlink>
      <a:srgbClr val="152F5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Topic xmlns="f78f6485-d866-47f2-8ebc-7a2b1bdbd3a3">PRESENTATIONS</Topic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8E279CDA86804FBDAAEE66E36F0FB0" ma:contentTypeVersion="1" ma:contentTypeDescription="Create a new document." ma:contentTypeScope="" ma:versionID="43202aa8ff8312f36ee1aed502b024b7">
  <xsd:schema xmlns:xsd="http://www.w3.org/2001/XMLSchema" xmlns:xs="http://www.w3.org/2001/XMLSchema" xmlns:p="http://schemas.microsoft.com/office/2006/metadata/properties" xmlns:ns2="f78f6485-d866-47f2-8ebc-7a2b1bdbd3a3" targetNamespace="http://schemas.microsoft.com/office/2006/metadata/properties" ma:root="true" ma:fieldsID="097235a341eeb17de0cae88af07512ad" ns2:_="">
    <xsd:import namespace="f78f6485-d866-47f2-8ebc-7a2b1bdbd3a3"/>
    <xsd:element name="properties">
      <xsd:complexType>
        <xsd:sequence>
          <xsd:element name="documentManagement">
            <xsd:complexType>
              <xsd:all>
                <xsd:element ref="ns2:Topic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8f6485-d866-47f2-8ebc-7a2b1bdbd3a3" elementFormDefault="qualified">
    <xsd:import namespace="http://schemas.microsoft.com/office/2006/documentManagement/types"/>
    <xsd:import namespace="http://schemas.microsoft.com/office/infopath/2007/PartnerControls"/>
    <xsd:element name="Topic" ma:index="8" nillable="true" ma:displayName="Topic" ma:format="Dropdown" ma:internalName="Topic">
      <xsd:simpleType>
        <xsd:union memberTypes="dms:Text">
          <xsd:simpleType>
            <xsd:restriction base="dms:Choice">
              <xsd:enumeration value="CALENDARS"/>
              <xsd:enumeration value="OFFER LETTERS"/>
              <xsd:enumeration value="PRESENTATIONS"/>
              <xsd:enumeration value="MISCELLANEOUS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BC61EB-F99C-416A-973D-C48194527162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f78f6485-d866-47f2-8ebc-7a2b1bdbd3a3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C1191A9-0F67-4A7E-B545-5B62BDB921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8f6485-d866-47f2-8ebc-7a2b1bdbd3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F74D340-8406-4DD4-A627-F9B13BC4C1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8892</TotalTime>
  <Words>812</Words>
  <Application>Microsoft Office PowerPoint</Application>
  <PresentationFormat>Widescreen</PresentationFormat>
  <Paragraphs>181</Paragraphs>
  <Slides>19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Courier New</vt:lpstr>
      <vt:lpstr>Franklin Gothic Demi</vt:lpstr>
      <vt:lpstr>Georgia</vt:lpstr>
      <vt:lpstr>Trebuchet MS</vt:lpstr>
      <vt:lpstr>ODOT Master - Business Card Look</vt:lpstr>
      <vt:lpstr>ODOT Safety committee• December 9, 2021</vt:lpstr>
      <vt:lpstr>Cuy-271-8.36 Safety funding application ODOT District 12</vt:lpstr>
      <vt:lpstr>Area map</vt:lpstr>
      <vt:lpstr>Purpose </vt:lpstr>
      <vt:lpstr>HSIP Urban Freeway rankings</vt:lpstr>
      <vt:lpstr>Existing conditions – Ramp volumes</vt:lpstr>
      <vt:lpstr>ExISTING CONDITIONS - CRASHES</vt:lpstr>
      <vt:lpstr>Examples of diagrams from OH1 Narratives…</vt:lpstr>
      <vt:lpstr>countermeasures</vt:lpstr>
      <vt:lpstr>Countermeasures</vt:lpstr>
      <vt:lpstr>Design challenges, proposed improvements</vt:lpstr>
      <vt:lpstr>Aux lane addition under fairmount w/ shift</vt:lpstr>
      <vt:lpstr>Two-lane diverge under cedar overpass</vt:lpstr>
      <vt:lpstr>Avoid recently installed noise barrier ☹</vt:lpstr>
      <vt:lpstr>Coordination with other projects…</vt:lpstr>
      <vt:lpstr>Cost summary</vt:lpstr>
      <vt:lpstr>B/C Ratio</vt:lpstr>
      <vt:lpstr>Questions</vt:lpstr>
      <vt:lpstr>PowerPoint Presentation</vt:lpstr>
    </vt:vector>
  </TitlesOfParts>
  <Company>Ohio Department of Transportation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Employee Orientation v5</dc:title>
  <dc:creator>Bette Mendenhall</dc:creator>
  <cp:lastModifiedBy>Blayney, Brian</cp:lastModifiedBy>
  <cp:revision>477</cp:revision>
  <cp:lastPrinted>2017-10-03T20:05:21Z</cp:lastPrinted>
  <dcterms:created xsi:type="dcterms:W3CDTF">2011-08-24T16:48:51Z</dcterms:created>
  <dcterms:modified xsi:type="dcterms:W3CDTF">2021-12-09T02:05:20Z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0x010100108E279CDA86804FBDAAEE66E36F0FB0</vt:lpwstr>
  </property>
  <property fmtid="{D5CDD505-2E9C-101B-9397-08002B2CF9AE}" pid="3" name="Thumb">
    <vt:lpwstr>http://portal.dot.state.oh.us/Divisions/Communications/images1/PowerPoint.gifODOT Powerpoint Template as of February 3, 2009</vt:lpwstr>
  </property>
  <property fmtid="{D5CDD505-2E9C-101B-9397-08002B2CF9AE}" pid="4" name="Order">
    <vt:r8>3700</vt:r8>
  </property>
  <property fmtid="{D5CDD505-2E9C-101B-9397-08002B2CF9AE}" pid="5" name="PublishingRollupImage">
    <vt:lpwstr>&lt;img alt="PowerPoint" border="0" src="/Divisions/Communications/images1/PowerPoint.gif" style="BORDER: 0px solid; "&gt;</vt:lpwstr>
  </property>
  <property fmtid="{D5CDD505-2E9C-101B-9397-08002B2CF9AE}" pid="6" name="Images">
    <vt:lpwstr>Documents</vt:lpwstr>
  </property>
  <property fmtid="{D5CDD505-2E9C-101B-9397-08002B2CF9AE}" pid="7" name="vti_description">
    <vt:lpwstr/>
  </property>
</Properties>
</file>